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305" r:id="rId4"/>
    <p:sldId id="306" r:id="rId5"/>
    <p:sldId id="293" r:id="rId6"/>
    <p:sldId id="339" r:id="rId7"/>
    <p:sldId id="340" r:id="rId8"/>
    <p:sldId id="282" r:id="rId9"/>
    <p:sldId id="308" r:id="rId10"/>
    <p:sldId id="322" r:id="rId11"/>
    <p:sldId id="332" r:id="rId12"/>
    <p:sldId id="333" r:id="rId13"/>
    <p:sldId id="334" r:id="rId14"/>
    <p:sldId id="337" r:id="rId15"/>
    <p:sldId id="317" r:id="rId16"/>
    <p:sldId id="310" r:id="rId17"/>
    <p:sldId id="311" r:id="rId18"/>
    <p:sldId id="312" r:id="rId19"/>
    <p:sldId id="313" r:id="rId20"/>
    <p:sldId id="298" r:id="rId21"/>
    <p:sldId id="287" r:id="rId22"/>
    <p:sldId id="280" r:id="rId23"/>
    <p:sldId id="314" r:id="rId24"/>
    <p:sldId id="315" r:id="rId25"/>
    <p:sldId id="316" r:id="rId26"/>
    <p:sldId id="295" r:id="rId27"/>
    <p:sldId id="303" r:id="rId28"/>
    <p:sldId id="307" r:id="rId29"/>
    <p:sldId id="321" r:id="rId30"/>
    <p:sldId id="323" r:id="rId31"/>
    <p:sldId id="324" r:id="rId32"/>
    <p:sldId id="325" r:id="rId33"/>
    <p:sldId id="326" r:id="rId34"/>
    <p:sldId id="335" r:id="rId35"/>
    <p:sldId id="327" r:id="rId36"/>
    <p:sldId id="328" r:id="rId37"/>
    <p:sldId id="329" r:id="rId38"/>
    <p:sldId id="330" r:id="rId39"/>
    <p:sldId id="331" r:id="rId40"/>
    <p:sldId id="336" r:id="rId41"/>
    <p:sldId id="33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명선" initials="안" lastIdx="1" clrIdx="0">
    <p:extLst>
      <p:ext uri="{19B8F6BF-5375-455C-9EA6-DF929625EA0E}">
        <p15:presenceInfo xmlns:p15="http://schemas.microsoft.com/office/powerpoint/2012/main" userId="S-1-5-21-935714266-857342099-439122932-3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660"/>
  </p:normalViewPr>
  <p:slideViewPr>
    <p:cSldViewPr snapToGrid="0">
      <p:cViewPr>
        <p:scale>
          <a:sx n="100" d="100"/>
          <a:sy n="100" d="100"/>
        </p:scale>
        <p:origin x="130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86452-9A61-4855-BAA8-8FE664E5072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0D8FD-16BD-4959-BB9D-BF0513F23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9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0D8FD-16BD-4959-BB9D-BF0513F23D4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0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4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5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3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4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5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6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35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4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2C28B-8857-4026-A0FE-84F6D6737AFB}" type="datetimeFigureOut">
              <a:rPr lang="ko-KR" altLang="en-US" smtClean="0"/>
              <a:t>2017-11-30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3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5" Type="http://schemas.openxmlformats.org/officeDocument/2006/relationships/image" Target="../media/image47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50.png"/><Relationship Id="rId5" Type="http://schemas.openxmlformats.org/officeDocument/2006/relationships/image" Target="../media/image27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27.png"/><Relationship Id="rId15" Type="http://schemas.openxmlformats.org/officeDocument/2006/relationships/image" Target="../media/image57.png"/><Relationship Id="rId10" Type="http://schemas.openxmlformats.org/officeDocument/2006/relationships/image" Target="../media/image30.png"/><Relationship Id="rId4" Type="http://schemas.openxmlformats.org/officeDocument/2006/relationships/image" Target="../media/image44.png"/><Relationship Id="rId9" Type="http://schemas.openxmlformats.org/officeDocument/2006/relationships/image" Target="../media/image56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18" Type="http://schemas.openxmlformats.org/officeDocument/2006/relationships/image" Target="../media/image64.png"/><Relationship Id="rId3" Type="http://schemas.openxmlformats.org/officeDocument/2006/relationships/image" Target="../media/image58.png"/><Relationship Id="rId21" Type="http://schemas.microsoft.com/office/2007/relationships/hdphoto" Target="../media/hdphoto2.wdp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5" Type="http://schemas.openxmlformats.org/officeDocument/2006/relationships/image" Target="../media/image61.png"/><Relationship Id="rId10" Type="http://schemas.openxmlformats.org/officeDocument/2006/relationships/image" Target="../media/image30.png"/><Relationship Id="rId19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29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69.png"/><Relationship Id="rId10" Type="http://schemas.microsoft.com/office/2007/relationships/hdphoto" Target="../media/hdphoto1.wdp"/><Relationship Id="rId4" Type="http://schemas.openxmlformats.org/officeDocument/2006/relationships/image" Target="../media/image44.png"/><Relationship Id="rId9" Type="http://schemas.openxmlformats.org/officeDocument/2006/relationships/image" Target="../media/image30.png"/><Relationship Id="rId1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17" Type="http://schemas.openxmlformats.org/officeDocument/2006/relationships/image" Target="../media/image70.png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9.png"/><Relationship Id="rId5" Type="http://schemas.openxmlformats.org/officeDocument/2006/relationships/image" Target="../media/image30.png"/><Relationship Id="rId15" Type="http://schemas.openxmlformats.org/officeDocument/2006/relationships/image" Target="../media/image44.png"/><Relationship Id="rId10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3.wdp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7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9.png"/><Relationship Id="rId5" Type="http://schemas.openxmlformats.org/officeDocument/2006/relationships/image" Target="../media/image30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8.png"/><Relationship Id="rId7" Type="http://schemas.openxmlformats.org/officeDocument/2006/relationships/image" Target="../media/image2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microsoft.com/office/2007/relationships/hdphoto" Target="../media/hdphoto1.wdp"/><Relationship Id="rId3" Type="http://schemas.openxmlformats.org/officeDocument/2006/relationships/image" Target="../media/image81.emf"/><Relationship Id="rId7" Type="http://schemas.openxmlformats.org/officeDocument/2006/relationships/image" Target="../media/image83.png"/><Relationship Id="rId12" Type="http://schemas.openxmlformats.org/officeDocument/2006/relationships/image" Target="../media/image30.png"/><Relationship Id="rId17" Type="http://schemas.openxmlformats.org/officeDocument/2006/relationships/image" Target="../media/image68.png"/><Relationship Id="rId2" Type="http://schemas.openxmlformats.org/officeDocument/2006/relationships/image" Target="../media/image80.emf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9.png"/><Relationship Id="rId5" Type="http://schemas.openxmlformats.org/officeDocument/2006/relationships/image" Target="../media/image46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82.emf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24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jpeg"/><Relationship Id="rId3" Type="http://schemas.openxmlformats.org/officeDocument/2006/relationships/image" Target="../media/image114.png"/><Relationship Id="rId7" Type="http://schemas.openxmlformats.org/officeDocument/2006/relationships/image" Target="../media/image117.jpeg"/><Relationship Id="rId12" Type="http://schemas.openxmlformats.org/officeDocument/2006/relationships/image" Target="../media/image101.png"/><Relationship Id="rId17" Type="http://schemas.openxmlformats.org/officeDocument/2006/relationships/image" Target="../media/image126.png"/><Relationship Id="rId2" Type="http://schemas.openxmlformats.org/officeDocument/2006/relationships/image" Target="../media/image113.jpe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5" Type="http://schemas.microsoft.com/office/2007/relationships/hdphoto" Target="../media/hdphoto4.wdp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Relationship Id="rId14" Type="http://schemas.openxmlformats.org/officeDocument/2006/relationships/image" Target="../media/image1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</a:t>
            </a:r>
            <a:r>
              <a:rPr lang="ko-KR" altLang="en-US" smtClean="0"/>
              <a:t>시즌 </a:t>
            </a:r>
            <a:r>
              <a:rPr lang="en-US" altLang="ko-KR" dirty="0" smtClean="0"/>
              <a:t>5 </a:t>
            </a:r>
            <a:r>
              <a:rPr lang="ko-KR" altLang="en-US" smtClean="0"/>
              <a:t>제안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작성자 </a:t>
            </a:r>
            <a:r>
              <a:rPr lang="en-US" altLang="ko-KR" dirty="0" smtClean="0"/>
              <a:t>: </a:t>
            </a:r>
            <a:r>
              <a:rPr lang="ko-KR" altLang="en-US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95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80" y="0"/>
            <a:ext cx="9135140" cy="6858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000249" y="371475"/>
            <a:ext cx="8201026" cy="6019800"/>
            <a:chOff x="2000249" y="371475"/>
            <a:chExt cx="8201026" cy="6019800"/>
          </a:xfrm>
        </p:grpSpPr>
        <p:sp>
          <p:nvSpPr>
            <p:cNvPr id="42" name="직사각형 41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인벤토리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0661" y="895350"/>
              <a:ext cx="109604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씨앗</a:t>
              </a:r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9065" y="141517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" name="1/2 액자 8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pic>
          <p:nvPicPr>
            <p:cNvPr id="1030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2000249" y="742048"/>
              <a:ext cx="4400551" cy="3391802"/>
              <a:chOff x="2000249" y="742048"/>
              <a:chExt cx="4400551" cy="33918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000250" y="752475"/>
                <a:ext cx="4400550" cy="3381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7" name="곱셈 기호 6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1" name="직사각형 140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정보</a:t>
                    </a:r>
                  </a:p>
                </p:txBody>
              </p: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146" name="그룹 145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47" name="그룹 146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148" name="그룹 147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164" name="곱셈 기호 163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곱셈 기호 164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곱셈 기호 165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3" name="그룹 92"/>
              <p:cNvGrpSpPr/>
              <p:nvPr/>
            </p:nvGrpSpPr>
            <p:grpSpPr>
              <a:xfrm>
                <a:off x="2847172" y="3586970"/>
                <a:ext cx="2706705" cy="414337"/>
                <a:chOff x="2847172" y="4829174"/>
                <a:chExt cx="2706705" cy="41433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2847172" y="48291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4672691" y="4915544"/>
                  <a:ext cx="740840" cy="273845"/>
                  <a:chOff x="4672691" y="4915544"/>
                  <a:chExt cx="740840" cy="273845"/>
                </a:xfrm>
              </p:grpSpPr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672691" y="4920926"/>
                    <a:ext cx="52931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/>
                      <a:t>- 3000</a:t>
                    </a:r>
                    <a:endParaRPr lang="ko-KR" altLang="en-US" sz="900"/>
                  </a:p>
                </p:txBody>
              </p:sp>
              <p:pic>
                <p:nvPicPr>
                  <p:cNvPr id="97" name="그림 96"/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75" t="9591" b="10547"/>
                  <a:stretch/>
                </p:blipFill>
                <p:spPr>
                  <a:xfrm>
                    <a:off x="5065344" y="4915544"/>
                    <a:ext cx="348187" cy="273845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64408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216813" y="838200"/>
            <a:ext cx="8201026" cy="6019800"/>
            <a:chOff x="2000249" y="371475"/>
            <a:chExt cx="8201026" cy="6019800"/>
          </a:xfrm>
        </p:grpSpPr>
        <p:sp>
          <p:nvSpPr>
            <p:cNvPr id="42" name="직사각형 41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인벤토리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0661" y="895350"/>
              <a:ext cx="109604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씨앗</a:t>
              </a:r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9065" y="141517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" name="1/2 액자 8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pic>
          <p:nvPicPr>
            <p:cNvPr id="1030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2000249" y="742048"/>
              <a:ext cx="4400551" cy="3391802"/>
              <a:chOff x="2000249" y="742048"/>
              <a:chExt cx="4400551" cy="33918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000250" y="752475"/>
                <a:ext cx="4400550" cy="3381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7" name="곱셈 기호 6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1" name="직사각형 140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정보</a:t>
                    </a:r>
                  </a:p>
                </p:txBody>
              </p: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146" name="그룹 145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47" name="그룹 146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148" name="그룹 147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164" name="곱셈 기호 163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곱셈 기호 164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곱셈 기호 165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3" name="그룹 92"/>
              <p:cNvGrpSpPr/>
              <p:nvPr/>
            </p:nvGrpSpPr>
            <p:grpSpPr>
              <a:xfrm>
                <a:off x="2847172" y="3586970"/>
                <a:ext cx="2706705" cy="414337"/>
                <a:chOff x="2847172" y="4829174"/>
                <a:chExt cx="2706705" cy="41433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2847172" y="48291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4672691" y="4915544"/>
                  <a:ext cx="740840" cy="273845"/>
                  <a:chOff x="4672691" y="4915544"/>
                  <a:chExt cx="740840" cy="273845"/>
                </a:xfrm>
              </p:grpSpPr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672691" y="4920926"/>
                    <a:ext cx="52931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/>
                      <a:t>- 3000</a:t>
                    </a:r>
                    <a:endParaRPr lang="ko-KR" altLang="en-US" sz="900"/>
                  </a:p>
                </p:txBody>
              </p:sp>
              <p:pic>
                <p:nvPicPr>
                  <p:cNvPr id="97" name="그림 96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75" t="9591" b="10547"/>
                  <a:stretch/>
                </p:blipFill>
                <p:spPr>
                  <a:xfrm>
                    <a:off x="5065344" y="4915544"/>
                    <a:ext cx="348187" cy="273845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23" name="그룹 22"/>
          <p:cNvGrpSpPr/>
          <p:nvPr/>
        </p:nvGrpSpPr>
        <p:grpSpPr>
          <a:xfrm>
            <a:off x="754007" y="285068"/>
            <a:ext cx="6798309" cy="5183562"/>
            <a:chOff x="754007" y="285068"/>
            <a:chExt cx="6798309" cy="5183562"/>
          </a:xfrm>
        </p:grpSpPr>
        <p:pic>
          <p:nvPicPr>
            <p:cNvPr id="190" name="그림 189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2546" y="285068"/>
              <a:ext cx="5779770" cy="4133215"/>
            </a:xfrm>
            <a:prstGeom prst="rect">
              <a:avLst/>
            </a:prstGeom>
            <a:noFill/>
          </p:spPr>
        </p:pic>
        <p:pic>
          <p:nvPicPr>
            <p:cNvPr id="73" name="그림 72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007" y="2711479"/>
              <a:ext cx="1804670" cy="2042160"/>
            </a:xfrm>
            <a:prstGeom prst="rect">
              <a:avLst/>
            </a:prstGeom>
            <a:noFill/>
          </p:spPr>
        </p:pic>
        <p:pic>
          <p:nvPicPr>
            <p:cNvPr id="74" name="그림 73"/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656" y="4974600"/>
              <a:ext cx="2719070" cy="494030"/>
            </a:xfrm>
            <a:prstGeom prst="rect">
              <a:avLst/>
            </a:prstGeom>
            <a:noFill/>
          </p:spPr>
        </p:pic>
        <p:cxnSp>
          <p:nvCxnSpPr>
            <p:cNvPr id="4" name="직선 화살표 연결선 3"/>
            <p:cNvCxnSpPr>
              <a:endCxn id="74" idx="0"/>
            </p:cNvCxnSpPr>
            <p:nvPr/>
          </p:nvCxnSpPr>
          <p:spPr>
            <a:xfrm flipH="1">
              <a:off x="4881191" y="4140065"/>
              <a:ext cx="29398" cy="834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757598" y="4346605"/>
              <a:ext cx="1986441" cy="55399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아무것도 등록하지 않았을 경우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아래와 같이 비활성화 처리되어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클릭을 할 수 없게 된다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 flipH="1">
              <a:off x="1758404" y="2506450"/>
              <a:ext cx="3044928" cy="82488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672331" y="2271326"/>
              <a:ext cx="1172116" cy="70788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등록된 아이콘에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마우스 오버 시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해당 씨앗에 대한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설명이 나온다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44422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1063" y="390525"/>
            <a:ext cx="8201026" cy="6019800"/>
            <a:chOff x="2000249" y="371475"/>
            <a:chExt cx="8201026" cy="6019800"/>
          </a:xfrm>
        </p:grpSpPr>
        <p:sp>
          <p:nvSpPr>
            <p:cNvPr id="42" name="직사각형 41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인벤토리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0661" y="895350"/>
              <a:ext cx="109604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씨앗</a:t>
              </a:r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9065" y="141517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" name="1/2 액자 8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pic>
          <p:nvPicPr>
            <p:cNvPr id="1030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2000249" y="742048"/>
              <a:ext cx="4400551" cy="3391802"/>
              <a:chOff x="2000249" y="742048"/>
              <a:chExt cx="4400551" cy="339180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000250" y="752475"/>
                <a:ext cx="4400550" cy="3381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7" name="곱셈 기호 6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1" name="직사각형 140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정보</a:t>
                    </a:r>
                  </a:p>
                </p:txBody>
              </p: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146" name="그룹 145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47" name="그룹 146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148" name="그룹 147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164" name="곱셈 기호 163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곱셈 기호 164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곱셈 기호 165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3" name="그룹 92"/>
              <p:cNvGrpSpPr/>
              <p:nvPr/>
            </p:nvGrpSpPr>
            <p:grpSpPr>
              <a:xfrm>
                <a:off x="2847172" y="3586970"/>
                <a:ext cx="2706705" cy="414337"/>
                <a:chOff x="2847172" y="4829174"/>
                <a:chExt cx="2706705" cy="414337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2847172" y="48291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grpSp>
              <p:nvGrpSpPr>
                <p:cNvPr id="95" name="그룹 94"/>
                <p:cNvGrpSpPr/>
                <p:nvPr/>
              </p:nvGrpSpPr>
              <p:grpSpPr>
                <a:xfrm>
                  <a:off x="4672691" y="4915544"/>
                  <a:ext cx="740840" cy="273845"/>
                  <a:chOff x="4672691" y="4915544"/>
                  <a:chExt cx="740840" cy="273845"/>
                </a:xfrm>
              </p:grpSpPr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672691" y="4920926"/>
                    <a:ext cx="52931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/>
                      <a:t>- 3000</a:t>
                    </a:r>
                    <a:endParaRPr lang="ko-KR" altLang="en-US" sz="900"/>
                  </a:p>
                </p:txBody>
              </p:sp>
              <p:pic>
                <p:nvPicPr>
                  <p:cNvPr id="97" name="그림 96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75" t="9591" b="10547"/>
                  <a:stretch/>
                </p:blipFill>
                <p:spPr>
                  <a:xfrm>
                    <a:off x="5065344" y="4915544"/>
                    <a:ext cx="348187" cy="273845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259773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819525" y="1633220"/>
            <a:ext cx="7881620" cy="4971430"/>
            <a:chOff x="3819525" y="1633220"/>
            <a:chExt cx="7881620" cy="4971430"/>
          </a:xfrm>
        </p:grpSpPr>
        <p:pic>
          <p:nvPicPr>
            <p:cNvPr id="72" name="그림 7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25" y="1633220"/>
              <a:ext cx="2785745" cy="4971430"/>
            </a:xfrm>
            <a:prstGeom prst="rect">
              <a:avLst/>
            </a:prstGeom>
            <a:noFill/>
          </p:spPr>
        </p:pic>
        <p:pic>
          <p:nvPicPr>
            <p:cNvPr id="73" name="그림 7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4205" y="1633220"/>
              <a:ext cx="3456940" cy="2810510"/>
            </a:xfrm>
            <a:prstGeom prst="rect">
              <a:avLst/>
            </a:prstGeom>
            <a:noFill/>
          </p:spPr>
        </p:pic>
        <p:cxnSp>
          <p:nvCxnSpPr>
            <p:cNvPr id="4" name="직선 화살표 연결선 3"/>
            <p:cNvCxnSpPr/>
            <p:nvPr/>
          </p:nvCxnSpPr>
          <p:spPr>
            <a:xfrm>
              <a:off x="6400800" y="2562225"/>
              <a:ext cx="3895725" cy="1047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6724650" y="2667000"/>
              <a:ext cx="1947969" cy="4001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필터 버튼 클릭 시 특정 씨앗만</a:t>
              </a:r>
              <a:endParaRPr lang="en-US" altLang="ko-KR" sz="1000" dirty="0" smtClean="0"/>
            </a:p>
            <a:p>
              <a:r>
                <a:rPr lang="ko-KR" altLang="en-US" sz="1000" smtClean="0"/>
                <a:t>볼 </a:t>
              </a:r>
              <a:r>
                <a:rPr lang="ko-KR" altLang="en-US" sz="1000" dirty="0" smtClean="0"/>
                <a:t>수 있도록 할 수 있다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389900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829910" y="969579"/>
            <a:ext cx="1671145" cy="2651235"/>
            <a:chOff x="2829910" y="969579"/>
            <a:chExt cx="1671145" cy="265123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61" t="31494" r="18563" b="33104"/>
            <a:stretch/>
          </p:blipFill>
          <p:spPr>
            <a:xfrm>
              <a:off x="2829910" y="969579"/>
              <a:ext cx="1671145" cy="242789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61" t="63639" r="18563" b="33104"/>
            <a:stretch/>
          </p:blipFill>
          <p:spPr>
            <a:xfrm>
              <a:off x="2829910" y="3397469"/>
              <a:ext cx="1671145" cy="223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9910" y="3168870"/>
              <a:ext cx="1670449" cy="2286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318641" y="313981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업그레이드</a:t>
              </a:r>
              <a:endParaRPr lang="ko-KR" altLang="en-US" sz="1000" dirty="0"/>
            </a:p>
          </p:txBody>
        </p:sp>
      </p:grpSp>
      <p:pic>
        <p:nvPicPr>
          <p:cNvPr id="9" name="그림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46" y="1423166"/>
            <a:ext cx="5707380" cy="417195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9810664" y="3874610"/>
            <a:ext cx="590636" cy="144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07663" y="3854745"/>
            <a:ext cx="596637" cy="1846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메르헨</a:t>
            </a:r>
            <a:r>
              <a:rPr lang="ko-KR" altLang="en-US" sz="600" dirty="0" smtClean="0">
                <a:solidFill>
                  <a:schemeClr val="bg1"/>
                </a:solidFill>
              </a:rPr>
              <a:t> 씨앗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03104" y="3761105"/>
            <a:ext cx="3456940" cy="2810510"/>
            <a:chOff x="2003104" y="3761105"/>
            <a:chExt cx="3456940" cy="2810510"/>
          </a:xfrm>
        </p:grpSpPr>
        <p:pic>
          <p:nvPicPr>
            <p:cNvPr id="11" name="그림 10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104" y="3761105"/>
              <a:ext cx="3456940" cy="2810510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3381375" y="6326982"/>
              <a:ext cx="611505" cy="1595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68075" y="6298161"/>
              <a:ext cx="801823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</a:rPr>
                <a:t>메르헨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씨앗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그림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60" y="3590290"/>
            <a:ext cx="3243580" cy="2981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8961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395080" y="152400"/>
            <a:ext cx="9135140" cy="6858000"/>
            <a:chOff x="1395080" y="152400"/>
            <a:chExt cx="9135140" cy="6858000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080" y="152400"/>
              <a:ext cx="9135140" cy="68580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277151" y="1310326"/>
              <a:ext cx="756168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(</a:t>
              </a:r>
              <a:r>
                <a:rPr lang="ko-KR" altLang="en-US" sz="2800" b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유저 닉네임</a:t>
              </a:r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) </a:t>
              </a:r>
              <a:r>
                <a:rPr lang="ko-KR" altLang="en-US" sz="2800" b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님께서 </a:t>
              </a:r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(</a:t>
              </a:r>
              <a:r>
                <a:rPr lang="ko-KR" altLang="en-US" sz="2800" b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지급받은 상품 이름</a:t>
              </a:r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) </a:t>
              </a:r>
              <a:r>
                <a:rPr lang="ko-KR" altLang="en-US" sz="2800" b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을</a:t>
              </a:r>
              <a:endParaRPr lang="en-US" altLang="ko-KR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분해 보상으로 지급 받으셨습니다</a:t>
              </a:r>
              <a:r>
                <a:rPr lang="en-US" altLang="ko-KR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 </a:t>
              </a:r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!</a:t>
              </a:r>
              <a:endParaRPr lang="ko-KR" alt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47480" y="304800"/>
            <a:ext cx="9135140" cy="6858000"/>
            <a:chOff x="1395080" y="152400"/>
            <a:chExt cx="9135140" cy="6858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080" y="152400"/>
              <a:ext cx="9135140" cy="6858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233075" y="1310326"/>
              <a:ext cx="76498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AA </a:t>
              </a:r>
              <a:r>
                <a:rPr lang="ko-KR" altLang="en-US" sz="2800" b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아이템 한정 판매 이벤트 상점이 열립니다</a:t>
              </a:r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.</a:t>
              </a:r>
            </a:p>
            <a:p>
              <a:pPr algn="ctr"/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</a:t>
              </a:r>
              <a:r>
                <a:rPr lang="ko-KR" altLang="en-US" sz="2800" b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시까지만 상점이 열리니 어서오세요</a:t>
              </a:r>
              <a:r>
                <a:rPr lang="en-US" altLang="ko-KR" sz="28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!!</a:t>
              </a:r>
              <a:endParaRPr lang="ko-KR" alt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94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6753225" y="371475"/>
            <a:ext cx="3448050" cy="601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753224" y="371475"/>
            <a:ext cx="3448051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인벤토리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790661" y="895350"/>
            <a:ext cx="1096040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씨앗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6790660" y="1390649"/>
            <a:ext cx="3286789" cy="433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6819065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940633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9062200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819065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7940633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9062200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9253978" y="892751"/>
            <a:ext cx="823471" cy="45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6</a:t>
            </a:r>
            <a:r>
              <a:rPr lang="ko-KR" altLang="en-US" sz="1000" smtClean="0"/>
              <a:t>개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819065" y="141517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씨앗</a:t>
            </a:r>
            <a:r>
              <a:rPr lang="en-US" altLang="ko-KR" sz="1000" dirty="0" smtClean="0"/>
              <a:t>&gt;</a:t>
            </a:r>
            <a:r>
              <a:rPr lang="ko-KR" altLang="en-US" sz="1000" smtClean="0"/>
              <a:t>전체</a:t>
            </a:r>
            <a:endParaRPr lang="ko-KR" altLang="en-US" sz="1000"/>
          </a:p>
        </p:txBody>
      </p:sp>
      <p:sp>
        <p:nvSpPr>
          <p:cNvPr id="61" name="직사각형 60"/>
          <p:cNvSpPr/>
          <p:nvPr/>
        </p:nvSpPr>
        <p:spPr>
          <a:xfrm>
            <a:off x="8917778" y="1444618"/>
            <a:ext cx="788197" cy="1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sp>
        <p:nvSpPr>
          <p:cNvPr id="62" name="직사각형 61"/>
          <p:cNvSpPr/>
          <p:nvPr/>
        </p:nvSpPr>
        <p:spPr>
          <a:xfrm>
            <a:off x="9705976" y="1444618"/>
            <a:ext cx="318594" cy="1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" name="1/2 액자 8"/>
          <p:cNvSpPr/>
          <p:nvPr/>
        </p:nvSpPr>
        <p:spPr>
          <a:xfrm rot="13500000">
            <a:off x="9796612" y="1431528"/>
            <a:ext cx="137321" cy="137321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19065" y="2640041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 정보</a:t>
            </a:r>
            <a:endParaRPr lang="ko-KR" altLang="en-US" sz="1000" dirty="0"/>
          </a:p>
        </p:txBody>
      </p:sp>
      <p:sp>
        <p:nvSpPr>
          <p:cNvPr id="64" name="직사각형 63"/>
          <p:cNvSpPr/>
          <p:nvPr/>
        </p:nvSpPr>
        <p:spPr>
          <a:xfrm>
            <a:off x="7940633" y="2640041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 정보</a:t>
            </a:r>
            <a:endParaRPr lang="ko-KR" altLang="en-US" sz="1000" dirty="0"/>
          </a:p>
        </p:txBody>
      </p:sp>
      <p:sp>
        <p:nvSpPr>
          <p:cNvPr id="65" name="직사각형 64"/>
          <p:cNvSpPr/>
          <p:nvPr/>
        </p:nvSpPr>
        <p:spPr>
          <a:xfrm>
            <a:off x="9062200" y="2640040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 정보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>
          <a:xfrm>
            <a:off x="6819065" y="3887816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 정보</a:t>
            </a:r>
            <a:endParaRPr lang="ko-KR" altLang="en-US" sz="1000" dirty="0"/>
          </a:p>
        </p:txBody>
      </p:sp>
      <p:sp>
        <p:nvSpPr>
          <p:cNvPr id="67" name="직사각형 66"/>
          <p:cNvSpPr/>
          <p:nvPr/>
        </p:nvSpPr>
        <p:spPr>
          <a:xfrm>
            <a:off x="7940633" y="3887816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 정보</a:t>
            </a:r>
            <a:endParaRPr lang="ko-KR" altLang="en-US" sz="1000" dirty="0"/>
          </a:p>
        </p:txBody>
      </p:sp>
      <p:sp>
        <p:nvSpPr>
          <p:cNvPr id="68" name="직사각형 67"/>
          <p:cNvSpPr/>
          <p:nvPr/>
        </p:nvSpPr>
        <p:spPr>
          <a:xfrm>
            <a:off x="9062200" y="3887815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씨앗 정보</a:t>
            </a:r>
            <a:endParaRPr lang="ko-KR" altLang="en-US" sz="1000" dirty="0"/>
          </a:p>
        </p:txBody>
      </p:sp>
      <p:pic>
        <p:nvPicPr>
          <p:cNvPr id="1030" name="Picture 6" descr="http://icons.iconarchive.com/icons/aha-soft/jewelry/128/Gem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89" y="1723902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cons.iconarchive.com/icons/aha-soft/jewelry/128/Topaz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51" y="175695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cons.iconarchive.com/icons/artdesigner/my-secret/128/diamond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34" y="1759683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wpclipart.com/geography/islands/island_icon_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0" y="3032699"/>
            <a:ext cx="782568" cy="7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tarotreadingsbymarthareed.com/wp-content/uploads/2016/03/Three-of-Cups-I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32" y="2974314"/>
            <a:ext cx="638241" cy="8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http://s.nx.com/S2/Game/maplestory2/maview/img/npc/11000508_EnchantMaster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5" r="15257"/>
          <a:stretch/>
        </p:blipFill>
        <p:spPr bwMode="auto">
          <a:xfrm>
            <a:off x="8139653" y="2899352"/>
            <a:ext cx="588802" cy="9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9715" b="5950"/>
          <a:stretch/>
        </p:blipFill>
        <p:spPr>
          <a:xfrm>
            <a:off x="6880789" y="5748842"/>
            <a:ext cx="3119438" cy="61811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831081" y="230099"/>
            <a:ext cx="4617343" cy="5705921"/>
            <a:chOff x="1831081" y="230099"/>
            <a:chExt cx="4617343" cy="5705921"/>
          </a:xfrm>
        </p:grpSpPr>
        <p:sp>
          <p:nvSpPr>
            <p:cNvPr id="5" name="직사각형 4"/>
            <p:cNvSpPr/>
            <p:nvPr/>
          </p:nvSpPr>
          <p:spPr>
            <a:xfrm>
              <a:off x="2000250" y="752475"/>
              <a:ext cx="440055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00249" y="752475"/>
              <a:ext cx="440055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분해</a:t>
              </a:r>
              <a:endParaRPr lang="ko-KR" altLang="en-US" dirty="0"/>
            </a:p>
          </p:txBody>
        </p:sp>
        <p:sp>
          <p:nvSpPr>
            <p:cNvPr id="7" name="곱셈 기호 6"/>
            <p:cNvSpPr/>
            <p:nvPr/>
          </p:nvSpPr>
          <p:spPr>
            <a:xfrm>
              <a:off x="5861403" y="742048"/>
              <a:ext cx="516155" cy="516155"/>
            </a:xfrm>
            <a:prstGeom prst="mathMultiply">
              <a:avLst>
                <a:gd name="adj1" fmla="val 1798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68088" y="3631347"/>
              <a:ext cx="4237534" cy="1612164"/>
              <a:chOff x="2068088" y="3974247"/>
              <a:chExt cx="4237534" cy="161216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847172" y="5172074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 하기</a:t>
                </a:r>
                <a:endParaRPr lang="ko-KR" altLang="en-US" dirty="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068088" y="4407942"/>
                <a:ext cx="3393491" cy="2349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>
                <a:off x="4612963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5461579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3" name="직사각형 122"/>
              <p:cNvSpPr/>
              <p:nvPr/>
            </p:nvSpPr>
            <p:spPr>
              <a:xfrm>
                <a:off x="2071688" y="4405416"/>
                <a:ext cx="1852491" cy="2374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9" name="직선 연결선 108"/>
              <p:cNvCxnSpPr/>
              <p:nvPr/>
            </p:nvCxnSpPr>
            <p:spPr>
              <a:xfrm>
                <a:off x="2915731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3764347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76312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6788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6916" y="3974247"/>
                <a:ext cx="397338" cy="407933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3884" y="3987264"/>
                <a:ext cx="358982" cy="397442"/>
              </a:xfrm>
              <a:prstGeom prst="rect">
                <a:avLst/>
              </a:prstGeom>
            </p:spPr>
          </p:pic>
          <p:sp>
            <p:nvSpPr>
              <p:cNvPr id="133" name="직사각형 132"/>
              <p:cNvSpPr/>
              <p:nvPr/>
            </p:nvSpPr>
            <p:spPr>
              <a:xfrm>
                <a:off x="5597321" y="4405417"/>
                <a:ext cx="708301" cy="23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/>
                  <a:t>초기화</a:t>
                </a:r>
                <a:endParaRPr lang="ko-KR" altLang="en-US" sz="1000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70446" y="1360402"/>
              <a:ext cx="4245427" cy="935123"/>
              <a:chOff x="2070447" y="1360402"/>
              <a:chExt cx="3985968" cy="877973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씨앗 정보</a:t>
                  </a:r>
                  <a:endParaRPr lang="ko-KR" altLang="en-US" sz="900" dirty="0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</a:t>
                  </a:r>
                  <a:r>
                    <a:rPr lang="ko-KR" altLang="en-US" sz="900" dirty="0" smtClean="0"/>
                    <a:t>정보</a:t>
                  </a:r>
                  <a:endParaRPr lang="ko-KR" altLang="en-US" sz="900" dirty="0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정보</a:t>
                  </a: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grpSp>
          <p:nvGrpSpPr>
            <p:cNvPr id="146" name="그룹 145"/>
            <p:cNvGrpSpPr/>
            <p:nvPr/>
          </p:nvGrpSpPr>
          <p:grpSpPr>
            <a:xfrm>
              <a:off x="2077810" y="2432998"/>
              <a:ext cx="4245427" cy="935123"/>
              <a:chOff x="2070447" y="1360402"/>
              <a:chExt cx="3985968" cy="877973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grpSp>
            <p:nvGrpSpPr>
              <p:cNvPr id="148" name="그룹 147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149" name="직사각형 148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sp>
          <p:nvSpPr>
            <p:cNvPr id="19" name="TextBox 18"/>
            <p:cNvSpPr txBox="1"/>
            <p:nvPr/>
          </p:nvSpPr>
          <p:spPr>
            <a:xfrm>
              <a:off x="2727072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100</a:t>
              </a:r>
              <a:endParaRPr lang="ko-KR" altLang="en-US" sz="90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3569203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411334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253466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777464" y="4065838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</a:t>
              </a:r>
              <a:r>
                <a:rPr lang="en-US" altLang="ko-KR" sz="900" dirty="0" smtClean="0"/>
                <a:t>10</a:t>
              </a:r>
              <a:endParaRPr lang="ko-KR" altLang="en-US" sz="900"/>
            </a:p>
          </p:txBody>
        </p:sp>
        <p:sp>
          <p:nvSpPr>
            <p:cNvPr id="164" name="곱셈 기호 163"/>
            <p:cNvSpPr/>
            <p:nvPr/>
          </p:nvSpPr>
          <p:spPr>
            <a:xfrm>
              <a:off x="2599700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곱셈 기호 164"/>
            <p:cNvSpPr/>
            <p:nvPr/>
          </p:nvSpPr>
          <p:spPr>
            <a:xfrm>
              <a:off x="3473594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4357098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7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563" y="1451417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245" y="1476845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348" y="1494818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그룹 22"/>
            <p:cNvGrpSpPr/>
            <p:nvPr/>
          </p:nvGrpSpPr>
          <p:grpSpPr>
            <a:xfrm>
              <a:off x="4672691" y="4915544"/>
              <a:ext cx="740840" cy="273845"/>
              <a:chOff x="4672691" y="4915544"/>
              <a:chExt cx="740840" cy="27384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672691" y="4920926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- 3000</a:t>
                </a:r>
                <a:endParaRPr lang="ko-KR" altLang="en-US" sz="90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5065344" y="4915544"/>
                <a:ext cx="348187" cy="273845"/>
              </a:xfrm>
              <a:prstGeom prst="rect">
                <a:avLst/>
              </a:prstGeom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1885949" y="1304925"/>
              <a:ext cx="4562475" cy="2114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885949" y="3562349"/>
              <a:ext cx="4562475" cy="11243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714625" y="4752975"/>
              <a:ext cx="3000376" cy="638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905499" y="676275"/>
              <a:ext cx="457201" cy="533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 설명선 2"/>
            <p:cNvSpPr/>
            <p:nvPr/>
          </p:nvSpPr>
          <p:spPr>
            <a:xfrm>
              <a:off x="5570319" y="230099"/>
              <a:ext cx="687003" cy="332677"/>
            </a:xfrm>
            <a:prstGeom prst="wedgeRectCallout">
              <a:avLst>
                <a:gd name="adj1" fmla="val 19374"/>
                <a:gd name="adj2" fmla="val 7681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/>
                <a:t>닫기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  <p:sp>
          <p:nvSpPr>
            <p:cNvPr id="94" name="사각형 설명선 93"/>
            <p:cNvSpPr/>
            <p:nvPr/>
          </p:nvSpPr>
          <p:spPr>
            <a:xfrm>
              <a:off x="1928761" y="822354"/>
              <a:ext cx="986970" cy="332677"/>
            </a:xfrm>
            <a:prstGeom prst="wedgeRectCallout">
              <a:avLst>
                <a:gd name="adj1" fmla="val 19374"/>
                <a:gd name="adj2" fmla="val 7681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등록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  <p:sp>
          <p:nvSpPr>
            <p:cNvPr id="95" name="사각형 설명선 94"/>
            <p:cNvSpPr/>
            <p:nvPr/>
          </p:nvSpPr>
          <p:spPr>
            <a:xfrm>
              <a:off x="1831081" y="4772500"/>
              <a:ext cx="986970" cy="332677"/>
            </a:xfrm>
            <a:prstGeom prst="wedgeRectCallout">
              <a:avLst>
                <a:gd name="adj1" fmla="val 20339"/>
                <a:gd name="adj2" fmla="val -8352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분해 게이지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  <p:sp>
          <p:nvSpPr>
            <p:cNvPr id="96" name="사각형 설명선 95"/>
            <p:cNvSpPr/>
            <p:nvPr/>
          </p:nvSpPr>
          <p:spPr>
            <a:xfrm>
              <a:off x="4581343" y="5603343"/>
              <a:ext cx="986970" cy="332677"/>
            </a:xfrm>
            <a:prstGeom prst="wedgeRectCallout">
              <a:avLst>
                <a:gd name="adj1" fmla="val 20339"/>
                <a:gd name="adj2" fmla="val -8352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분해 버튼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827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2000249" y="371475"/>
            <a:ext cx="8245177" cy="6019800"/>
            <a:chOff x="2000249" y="371475"/>
            <a:chExt cx="8245177" cy="6019800"/>
          </a:xfrm>
        </p:grpSpPr>
        <p:sp>
          <p:nvSpPr>
            <p:cNvPr id="42" name="직사각형 41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인벤토리</a:t>
              </a:r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0661" y="895350"/>
              <a:ext cx="109604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씨앗</a:t>
              </a:r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9065" y="1415177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씨앗</a:t>
              </a:r>
              <a:r>
                <a:rPr lang="en-US" altLang="ko-KR" sz="1000" dirty="0" smtClean="0"/>
                <a:t>&gt;</a:t>
              </a:r>
              <a:r>
                <a:rPr lang="ko-KR" altLang="en-US" sz="1000" smtClean="0"/>
                <a:t>전체</a:t>
              </a:r>
              <a:endParaRPr lang="ko-KR" altLang="en-US" sz="10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" name="1/2 액자 8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pic>
          <p:nvPicPr>
            <p:cNvPr id="1030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000249" y="742048"/>
              <a:ext cx="4400551" cy="4582427"/>
              <a:chOff x="2000249" y="742048"/>
              <a:chExt cx="4400551" cy="4582427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000250" y="752475"/>
                <a:ext cx="4400550" cy="457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7" name="곱셈 기호 6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2068088" y="3631347"/>
                <a:ext cx="4237534" cy="1612164"/>
                <a:chOff x="2068088" y="3974247"/>
                <a:chExt cx="4237534" cy="1612164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2847172" y="51720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2068088" y="4407942"/>
                  <a:ext cx="3393491" cy="2349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4" name="직선 연결선 113"/>
                <p:cNvCxnSpPr/>
                <p:nvPr/>
              </p:nvCxnSpPr>
              <p:spPr>
                <a:xfrm>
                  <a:off x="4612963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>
                  <a:off x="5461579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23" name="직사각형 122"/>
                <p:cNvSpPr/>
                <p:nvPr/>
              </p:nvSpPr>
              <p:spPr>
                <a:xfrm>
                  <a:off x="2071688" y="4405416"/>
                  <a:ext cx="1852491" cy="23747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2915731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>
                  <a:off x="3764347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128" name="그림 12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76312" y="4034288"/>
                  <a:ext cx="381444" cy="287850"/>
                </a:xfrm>
                <a:prstGeom prst="rect">
                  <a:avLst/>
                </a:prstGeom>
              </p:spPr>
            </p:pic>
            <p:pic>
              <p:nvPicPr>
                <p:cNvPr id="129" name="그림 12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16788" y="4034288"/>
                  <a:ext cx="381444" cy="287850"/>
                </a:xfrm>
                <a:prstGeom prst="rect">
                  <a:avLst/>
                </a:prstGeom>
              </p:spPr>
            </p:pic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916" y="3974247"/>
                  <a:ext cx="397338" cy="407933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3884" y="3987264"/>
                  <a:ext cx="358982" cy="397442"/>
                </a:xfrm>
                <a:prstGeom prst="rect">
                  <a:avLst/>
                </a:prstGeom>
              </p:spPr>
            </p:pic>
            <p:sp>
              <p:nvSpPr>
                <p:cNvPr id="133" name="직사각형 132"/>
                <p:cNvSpPr/>
                <p:nvPr/>
              </p:nvSpPr>
              <p:spPr>
                <a:xfrm>
                  <a:off x="5597321" y="4405417"/>
                  <a:ext cx="708301" cy="23747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smtClean="0"/>
                    <a:t>초기화</a:t>
                  </a:r>
                  <a:endParaRPr lang="ko-KR" altLang="en-US" sz="1000" dirty="0"/>
                </a:p>
              </p:txBody>
            </p:sp>
          </p:grpSp>
          <p:grpSp>
            <p:nvGrpSpPr>
              <p:cNvPr id="17" name="그룹 16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8" name="직사각형 137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0" name="직사각형 139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141" name="직사각형 140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정보</a:t>
                    </a:r>
                  </a:p>
                </p:txBody>
              </p: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2" name="직사각형 141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직사각형 142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146" name="그룹 145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47" name="그룹 146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153" name="직사각형 152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직사각형 153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직사각형 154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직사각형 155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7" name="직사각형 156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8" name="직사각형 157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148" name="그룹 147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149" name="직사각형 148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0" name="직사각형 149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직사각형 150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152" name="직사각형 151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19" name="TextBox 18"/>
              <p:cNvSpPr txBox="1"/>
              <p:nvPr/>
            </p:nvSpPr>
            <p:spPr>
              <a:xfrm>
                <a:off x="2727072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100</a:t>
                </a:r>
                <a:endParaRPr lang="ko-KR" altLang="en-US" sz="900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3569203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2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4411334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3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5253466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777464" y="4065838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</a:t>
                </a:r>
                <a:r>
                  <a:rPr lang="en-US" altLang="ko-KR" sz="900" dirty="0" smtClean="0"/>
                  <a:t>10</a:t>
                </a:r>
                <a:endParaRPr lang="ko-KR" altLang="en-US" sz="900"/>
              </a:p>
            </p:txBody>
          </p:sp>
          <p:sp>
            <p:nvSpPr>
              <p:cNvPr id="164" name="곱셈 기호 163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곱셈 기호 164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곱셈 기호 165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3" name="그룹 22"/>
              <p:cNvGrpSpPr/>
              <p:nvPr/>
            </p:nvGrpSpPr>
            <p:grpSpPr>
              <a:xfrm>
                <a:off x="4672691" y="4915544"/>
                <a:ext cx="740840" cy="273845"/>
                <a:chOff x="4672691" y="4915544"/>
                <a:chExt cx="740840" cy="273845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672691" y="4920926"/>
                  <a:ext cx="529312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/>
                    <a:t>- 3000</a:t>
                  </a:r>
                  <a:endParaRPr lang="ko-KR" altLang="en-US" sz="900"/>
                </a:p>
              </p:txBody>
            </p: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75" t="9591" b="10547"/>
                <a:stretch/>
              </p:blipFill>
              <p:spPr>
                <a:xfrm>
                  <a:off x="5065344" y="4915544"/>
                  <a:ext cx="348187" cy="273845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왼쪽 화살표 5"/>
            <p:cNvSpPr/>
            <p:nvPr/>
          </p:nvSpPr>
          <p:spPr>
            <a:xfrm rot="2911729">
              <a:off x="9719444" y="2396893"/>
              <a:ext cx="434160" cy="312651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각형 설명선 97"/>
            <p:cNvSpPr/>
            <p:nvPr/>
          </p:nvSpPr>
          <p:spPr>
            <a:xfrm>
              <a:off x="9503901" y="2933700"/>
              <a:ext cx="741525" cy="332677"/>
            </a:xfrm>
            <a:prstGeom prst="wedgeRectCallout">
              <a:avLst>
                <a:gd name="adj1" fmla="val 20339"/>
                <a:gd name="adj2" fmla="val -8352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/>
                <a:t>클릭</a:t>
              </a:r>
              <a:endParaRPr lang="ko-KR" altLang="en-US" sz="1000" dirty="0"/>
            </a:p>
          </p:txBody>
        </p:sp>
        <p:sp>
          <p:nvSpPr>
            <p:cNvPr id="99" name="사각형 설명선 98"/>
            <p:cNvSpPr/>
            <p:nvPr/>
          </p:nvSpPr>
          <p:spPr>
            <a:xfrm>
              <a:off x="3472492" y="2422352"/>
              <a:ext cx="986970" cy="332677"/>
            </a:xfrm>
            <a:prstGeom prst="wedgeRectCallout">
              <a:avLst>
                <a:gd name="adj1" fmla="val 20339"/>
                <a:gd name="adj2" fmla="val -8352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클릭한 씨앗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등록됨</a:t>
              </a:r>
              <a:endParaRPr lang="ko-KR" altLang="en-US" sz="1000" dirty="0"/>
            </a:p>
          </p:txBody>
        </p:sp>
        <p:cxnSp>
          <p:nvCxnSpPr>
            <p:cNvPr id="11" name="꺾인 연결선 10"/>
            <p:cNvCxnSpPr>
              <a:stCxn id="98" idx="1"/>
              <a:endCxn id="138" idx="3"/>
            </p:cNvCxnSpPr>
            <p:nvPr/>
          </p:nvCxnSpPr>
          <p:spPr>
            <a:xfrm rot="10800000">
              <a:off x="4568085" y="1827965"/>
              <a:ext cx="4935816" cy="1272075"/>
            </a:xfrm>
            <a:prstGeom prst="bentConnector3">
              <a:avLst>
                <a:gd name="adj1" fmla="val 5907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/>
          <a:srcRect l="10972" b="50316"/>
          <a:stretch/>
        </p:blipFill>
        <p:spPr>
          <a:xfrm>
            <a:off x="562054" y="3557586"/>
            <a:ext cx="7359861" cy="299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6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00249" y="371475"/>
            <a:ext cx="8227064" cy="6019800"/>
            <a:chOff x="2000249" y="371475"/>
            <a:chExt cx="8227064" cy="6019800"/>
          </a:xfrm>
        </p:grpSpPr>
        <p:grpSp>
          <p:nvGrpSpPr>
            <p:cNvPr id="13" name="그룹 12"/>
            <p:cNvGrpSpPr/>
            <p:nvPr/>
          </p:nvGrpSpPr>
          <p:grpSpPr>
            <a:xfrm>
              <a:off x="2000249" y="371475"/>
              <a:ext cx="8201026" cy="6019800"/>
              <a:chOff x="2000249" y="371475"/>
              <a:chExt cx="8201026" cy="601980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6753225" y="371475"/>
                <a:ext cx="3448050" cy="6019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6753224" y="371475"/>
                <a:ext cx="3448051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인벤토리</a:t>
                </a:r>
                <a:endParaRPr lang="ko-KR" altLang="en-US" dirty="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790661" y="895350"/>
                <a:ext cx="109604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씨앗</a:t>
                </a:r>
                <a:endParaRPr lang="ko-KR" altLang="en-US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6790660" y="1390649"/>
                <a:ext cx="3286789" cy="4333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819065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940633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9062200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819065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7940633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9062200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9253978" y="892751"/>
                <a:ext cx="823471" cy="4502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</a:t>
                </a:r>
                <a:endParaRPr lang="en-US" altLang="ko-KR" sz="1000" dirty="0" smtClean="0"/>
              </a:p>
              <a:p>
                <a:pPr algn="ctr"/>
                <a:r>
                  <a:rPr lang="en-US" altLang="ko-KR" sz="1000" dirty="0" smtClean="0"/>
                  <a:t>6</a:t>
                </a:r>
                <a:r>
                  <a:rPr lang="ko-KR" altLang="en-US" sz="1000" smtClean="0"/>
                  <a:t>개</a:t>
                </a:r>
                <a:endParaRPr lang="ko-KR" altLang="en-US" sz="10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19065" y="1415177"/>
                <a:ext cx="7873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smtClean="0"/>
                  <a:t>씨앗</a:t>
                </a:r>
                <a:r>
                  <a:rPr lang="en-US" altLang="ko-KR" sz="1000" dirty="0" smtClean="0"/>
                  <a:t>&gt;</a:t>
                </a:r>
                <a:r>
                  <a:rPr lang="ko-KR" altLang="en-US" sz="1000" smtClean="0"/>
                  <a:t>전체</a:t>
                </a:r>
                <a:endParaRPr lang="ko-KR" altLang="en-US" sz="10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8917778" y="1444618"/>
                <a:ext cx="788197" cy="1936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전체</a:t>
                </a:r>
                <a:endParaRPr lang="ko-KR" altLang="en-US" sz="1000" dirty="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705976" y="1444618"/>
                <a:ext cx="318594" cy="1936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9" name="1/2 액자 8"/>
              <p:cNvSpPr/>
              <p:nvPr/>
            </p:nvSpPr>
            <p:spPr>
              <a:xfrm rot="13500000">
                <a:off x="9796612" y="1431528"/>
                <a:ext cx="137321" cy="13732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6819065" y="2640041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 정보</a:t>
                </a:r>
                <a:endParaRPr lang="ko-KR" altLang="en-US" sz="1000" dirty="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7940633" y="2640041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 정보</a:t>
                </a:r>
                <a:endParaRPr lang="ko-KR" altLang="en-US" sz="1000" dirty="0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9062200" y="2640040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 정보</a:t>
                </a:r>
                <a:endParaRPr lang="ko-KR" altLang="en-US" sz="1000" dirty="0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6819065" y="3887816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 정보</a:t>
                </a:r>
                <a:endParaRPr lang="ko-KR" altLang="en-US" sz="1000" dirty="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7940633" y="3887816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 정보</a:t>
                </a:r>
                <a:endParaRPr lang="ko-KR" altLang="en-US" sz="1000" dirty="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9062200" y="3887815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 정보</a:t>
                </a:r>
                <a:endParaRPr lang="ko-KR" altLang="en-US" sz="1000" dirty="0"/>
              </a:p>
            </p:txBody>
          </p:sp>
          <p:pic>
            <p:nvPicPr>
              <p:cNvPr id="1030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789" y="1723902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5451" y="1756950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1634" y="1759683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http://www.wpclipart.com/geography/islands/island_icon_round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870" y="3032699"/>
                <a:ext cx="782568" cy="792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http://tarotreadingsbymarthareed.com/wp-content/uploads/2016/03/Three-of-Cups-I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532" y="2974314"/>
                <a:ext cx="638241" cy="85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8" descr="http://s.nx.com/S2/Game/maplestory2/maview/img/npc/11000508_EnchantMaster1.pn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5" r="15257"/>
              <a:stretch/>
            </p:blipFill>
            <p:spPr bwMode="auto">
              <a:xfrm>
                <a:off x="8139653" y="2899352"/>
                <a:ext cx="588802" cy="971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0" r="9715" b="5950"/>
              <a:stretch/>
            </p:blipFill>
            <p:spPr>
              <a:xfrm>
                <a:off x="6880789" y="5748842"/>
                <a:ext cx="3119438" cy="618114"/>
              </a:xfrm>
              <a:prstGeom prst="rect">
                <a:avLst/>
              </a:prstGeom>
            </p:spPr>
          </p:pic>
          <p:grpSp>
            <p:nvGrpSpPr>
              <p:cNvPr id="4" name="그룹 3"/>
              <p:cNvGrpSpPr/>
              <p:nvPr/>
            </p:nvGrpSpPr>
            <p:grpSpPr>
              <a:xfrm>
                <a:off x="2000249" y="742048"/>
                <a:ext cx="4400551" cy="4582427"/>
                <a:chOff x="2000249" y="742048"/>
                <a:chExt cx="4400551" cy="4582427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2000250" y="752475"/>
                  <a:ext cx="4400550" cy="4572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2000249" y="752475"/>
                  <a:ext cx="4400550" cy="495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</a:t>
                  </a:r>
                  <a:endParaRPr lang="ko-KR" altLang="en-US" dirty="0"/>
                </a:p>
              </p:txBody>
            </p:sp>
            <p:sp>
              <p:nvSpPr>
                <p:cNvPr id="7" name="곱셈 기호 6"/>
                <p:cNvSpPr/>
                <p:nvPr/>
              </p:nvSpPr>
              <p:spPr>
                <a:xfrm>
                  <a:off x="5861403" y="742048"/>
                  <a:ext cx="516155" cy="516155"/>
                </a:xfrm>
                <a:prstGeom prst="mathMultiply">
                  <a:avLst>
                    <a:gd name="adj1" fmla="val 17984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8" name="그룹 17"/>
                <p:cNvGrpSpPr/>
                <p:nvPr/>
              </p:nvGrpSpPr>
              <p:grpSpPr>
                <a:xfrm>
                  <a:off x="2068088" y="3631347"/>
                  <a:ext cx="4237534" cy="1612164"/>
                  <a:chOff x="2068088" y="3974247"/>
                  <a:chExt cx="4237534" cy="1612164"/>
                </a:xfrm>
              </p:grpSpPr>
              <p:sp>
                <p:nvSpPr>
                  <p:cNvPr id="44" name="직사각형 43"/>
                  <p:cNvSpPr/>
                  <p:nvPr/>
                </p:nvSpPr>
                <p:spPr>
                  <a:xfrm>
                    <a:off x="2847172" y="5172074"/>
                    <a:ext cx="2706705" cy="41433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/>
                      <a:t>분해 하기</a:t>
                    </a:r>
                    <a:endParaRPr lang="ko-KR" altLang="en-US" dirty="0"/>
                  </a:p>
                </p:txBody>
              </p:sp>
              <p:sp>
                <p:nvSpPr>
                  <p:cNvPr id="107" name="직사각형 106"/>
                  <p:cNvSpPr/>
                  <p:nvPr/>
                </p:nvSpPr>
                <p:spPr>
                  <a:xfrm>
                    <a:off x="2068088" y="4407942"/>
                    <a:ext cx="3393491" cy="2349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14" name="직선 연결선 113"/>
                  <p:cNvCxnSpPr/>
                  <p:nvPr/>
                </p:nvCxnSpPr>
                <p:spPr>
                  <a:xfrm>
                    <a:off x="4612963" y="4332784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/>
                  <p:cNvCxnSpPr/>
                  <p:nvPr/>
                </p:nvCxnSpPr>
                <p:spPr>
                  <a:xfrm>
                    <a:off x="5461579" y="4332784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직사각형 122"/>
                  <p:cNvSpPr/>
                  <p:nvPr/>
                </p:nvSpPr>
                <p:spPr>
                  <a:xfrm>
                    <a:off x="2071688" y="4405416"/>
                    <a:ext cx="1852491" cy="23747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9" name="직선 연결선 108"/>
                  <p:cNvCxnSpPr/>
                  <p:nvPr/>
                </p:nvCxnSpPr>
                <p:spPr>
                  <a:xfrm>
                    <a:off x="2915731" y="4332784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직선 연결선 111"/>
                  <p:cNvCxnSpPr/>
                  <p:nvPr/>
                </p:nvCxnSpPr>
                <p:spPr>
                  <a:xfrm>
                    <a:off x="3764347" y="4332784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8" name="그림 127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276312" y="4034288"/>
                    <a:ext cx="381444" cy="287850"/>
                  </a:xfrm>
                  <a:prstGeom prst="rect">
                    <a:avLst/>
                  </a:prstGeom>
                </p:spPr>
              </p:pic>
              <p:pic>
                <p:nvPicPr>
                  <p:cNvPr id="129" name="그림 128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416788" y="4034288"/>
                    <a:ext cx="381444" cy="287850"/>
                  </a:xfrm>
                  <a:prstGeom prst="rect">
                    <a:avLst/>
                  </a:prstGeom>
                </p:spPr>
              </p:pic>
              <p:pic>
                <p:nvPicPr>
                  <p:cNvPr id="131" name="그림 130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16916" y="3974247"/>
                    <a:ext cx="397338" cy="407933"/>
                  </a:xfrm>
                  <a:prstGeom prst="rect">
                    <a:avLst/>
                  </a:prstGeom>
                </p:spPr>
              </p:pic>
              <p:pic>
                <p:nvPicPr>
                  <p:cNvPr id="14" name="그림 13"/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583884" y="3987264"/>
                    <a:ext cx="358982" cy="397442"/>
                  </a:xfrm>
                  <a:prstGeom prst="rect">
                    <a:avLst/>
                  </a:prstGeom>
                </p:spPr>
              </p:pic>
              <p:sp>
                <p:nvSpPr>
                  <p:cNvPr id="133" name="직사각형 132"/>
                  <p:cNvSpPr/>
                  <p:nvPr/>
                </p:nvSpPr>
                <p:spPr>
                  <a:xfrm>
                    <a:off x="5597321" y="4405417"/>
                    <a:ext cx="708301" cy="23747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smtClean="0"/>
                      <a:t>초기화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17" name="그룹 16"/>
                <p:cNvGrpSpPr/>
                <p:nvPr/>
              </p:nvGrpSpPr>
              <p:grpSpPr>
                <a:xfrm>
                  <a:off x="2070446" y="1360402"/>
                  <a:ext cx="4245427" cy="935123"/>
                  <a:chOff x="2070447" y="1360402"/>
                  <a:chExt cx="3985968" cy="877973"/>
                </a:xfrm>
              </p:grpSpPr>
              <p:grpSp>
                <p:nvGrpSpPr>
                  <p:cNvPr id="15" name="그룹 14"/>
                  <p:cNvGrpSpPr/>
                  <p:nvPr/>
                </p:nvGrpSpPr>
                <p:grpSpPr>
                  <a:xfrm>
                    <a:off x="2070447" y="1360402"/>
                    <a:ext cx="2344996" cy="877973"/>
                    <a:chOff x="2070447" y="1360402"/>
                    <a:chExt cx="3205504" cy="1200150"/>
                  </a:xfrm>
                </p:grpSpPr>
                <p:sp>
                  <p:nvSpPr>
                    <p:cNvPr id="136" name="직사각형 135"/>
                    <p:cNvSpPr/>
                    <p:nvPr/>
                  </p:nvSpPr>
                  <p:spPr>
                    <a:xfrm>
                      <a:off x="2070447" y="1360402"/>
                      <a:ext cx="962369" cy="1200150"/>
                    </a:xfrm>
                    <a:prstGeom prst="rect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7" name="직사각형 136"/>
                    <p:cNvSpPr/>
                    <p:nvPr/>
                  </p:nvSpPr>
                  <p:spPr>
                    <a:xfrm>
                      <a:off x="3192015" y="1360402"/>
                      <a:ext cx="962369" cy="1200150"/>
                    </a:xfrm>
                    <a:prstGeom prst="rect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8" name="직사각형 137"/>
                    <p:cNvSpPr/>
                    <p:nvPr/>
                  </p:nvSpPr>
                  <p:spPr>
                    <a:xfrm>
                      <a:off x="4313582" y="1360402"/>
                      <a:ext cx="962369" cy="1200150"/>
                    </a:xfrm>
                    <a:prstGeom prst="rect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9" name="직사각형 138"/>
                    <p:cNvSpPr/>
                    <p:nvPr/>
                  </p:nvSpPr>
                  <p:spPr>
                    <a:xfrm>
                      <a:off x="2070447" y="2314517"/>
                      <a:ext cx="962369" cy="246035"/>
                    </a:xfrm>
                    <a:prstGeom prst="rect">
                      <a:avLst/>
                    </a:prstGeom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 smtClean="0"/>
                        <a:t>씨앗 정보</a:t>
                      </a:r>
                      <a:endParaRPr lang="ko-KR" altLang="en-US" sz="900" dirty="0"/>
                    </a:p>
                  </p:txBody>
                </p:sp>
                <p:sp>
                  <p:nvSpPr>
                    <p:cNvPr id="140" name="직사각형 139"/>
                    <p:cNvSpPr/>
                    <p:nvPr/>
                  </p:nvSpPr>
                  <p:spPr>
                    <a:xfrm>
                      <a:off x="3192015" y="2314517"/>
                      <a:ext cx="962369" cy="246035"/>
                    </a:xfrm>
                    <a:prstGeom prst="rect">
                      <a:avLst/>
                    </a:prstGeom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/>
                        <a:t>씨앗 </a:t>
                      </a:r>
                      <a:r>
                        <a:rPr lang="ko-KR" altLang="en-US" sz="900" dirty="0" smtClean="0"/>
                        <a:t>정보</a:t>
                      </a:r>
                      <a:endParaRPr lang="ko-KR" altLang="en-US" sz="900" dirty="0"/>
                    </a:p>
                  </p:txBody>
                </p:sp>
                <p:sp>
                  <p:nvSpPr>
                    <p:cNvPr id="141" name="직사각형 140"/>
                    <p:cNvSpPr/>
                    <p:nvPr/>
                  </p:nvSpPr>
                  <p:spPr>
                    <a:xfrm>
                      <a:off x="4313582" y="2314516"/>
                      <a:ext cx="962369" cy="246035"/>
                    </a:xfrm>
                    <a:prstGeom prst="rect">
                      <a:avLst/>
                    </a:prstGeom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/>
                        <a:t>씨앗 정보</a:t>
                      </a:r>
                    </a:p>
                  </p:txBody>
                </p:sp>
              </p:grpSp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4531905" y="1360402"/>
                    <a:ext cx="1524510" cy="877973"/>
                    <a:chOff x="2222847" y="1512802"/>
                    <a:chExt cx="1524510" cy="877973"/>
                  </a:xfrm>
                </p:grpSpPr>
                <p:sp>
                  <p:nvSpPr>
                    <p:cNvPr id="142" name="직사각형 141"/>
                    <p:cNvSpPr/>
                    <p:nvPr/>
                  </p:nvSpPr>
                  <p:spPr>
                    <a:xfrm>
                      <a:off x="2222847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3" name="직사각형 142"/>
                    <p:cNvSpPr/>
                    <p:nvPr/>
                  </p:nvSpPr>
                  <p:spPr>
                    <a:xfrm>
                      <a:off x="3043333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44" name="직사각형 143"/>
                    <p:cNvSpPr/>
                    <p:nvPr/>
                  </p:nvSpPr>
                  <p:spPr>
                    <a:xfrm>
                      <a:off x="2222847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3043333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</p:grpSp>
            </p:grpSp>
            <p:grpSp>
              <p:nvGrpSpPr>
                <p:cNvPr id="146" name="그룹 145"/>
                <p:cNvGrpSpPr/>
                <p:nvPr/>
              </p:nvGrpSpPr>
              <p:grpSpPr>
                <a:xfrm>
                  <a:off x="2077810" y="2432998"/>
                  <a:ext cx="4245427" cy="935123"/>
                  <a:chOff x="2070447" y="1360402"/>
                  <a:chExt cx="3985968" cy="877973"/>
                </a:xfrm>
              </p:grpSpPr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2070447" y="1360402"/>
                    <a:ext cx="2344996" cy="877973"/>
                    <a:chOff x="2070447" y="1360402"/>
                    <a:chExt cx="3205504" cy="1200150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2070447" y="1360402"/>
                      <a:ext cx="962369" cy="12001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4" name="직사각형 153"/>
                    <p:cNvSpPr/>
                    <p:nvPr/>
                  </p:nvSpPr>
                  <p:spPr>
                    <a:xfrm>
                      <a:off x="3192015" y="1360402"/>
                      <a:ext cx="962369" cy="12001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5" name="직사각형 154"/>
                    <p:cNvSpPr/>
                    <p:nvPr/>
                  </p:nvSpPr>
                  <p:spPr>
                    <a:xfrm>
                      <a:off x="4313582" y="1360402"/>
                      <a:ext cx="962369" cy="12001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6" name="직사각형 155"/>
                    <p:cNvSpPr/>
                    <p:nvPr/>
                  </p:nvSpPr>
                  <p:spPr>
                    <a:xfrm>
                      <a:off x="2070447" y="2314517"/>
                      <a:ext cx="962369" cy="24603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3192015" y="2314517"/>
                      <a:ext cx="962369" cy="24603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158" name="직사각형 157"/>
                    <p:cNvSpPr/>
                    <p:nvPr/>
                  </p:nvSpPr>
                  <p:spPr>
                    <a:xfrm>
                      <a:off x="4313582" y="2314516"/>
                      <a:ext cx="962369" cy="24603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</p:grpSp>
              <p:grpSp>
                <p:nvGrpSpPr>
                  <p:cNvPr id="148" name="그룹 147"/>
                  <p:cNvGrpSpPr/>
                  <p:nvPr/>
                </p:nvGrpSpPr>
                <p:grpSpPr>
                  <a:xfrm>
                    <a:off x="4531905" y="1360402"/>
                    <a:ext cx="1524510" cy="877973"/>
                    <a:chOff x="2222847" y="1512802"/>
                    <a:chExt cx="1524510" cy="877973"/>
                  </a:xfrm>
                </p:grpSpPr>
                <p:sp>
                  <p:nvSpPr>
                    <p:cNvPr id="149" name="직사각형 148"/>
                    <p:cNvSpPr/>
                    <p:nvPr/>
                  </p:nvSpPr>
                  <p:spPr>
                    <a:xfrm>
                      <a:off x="2222847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3043333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1" name="직사각형 150"/>
                    <p:cNvSpPr/>
                    <p:nvPr/>
                  </p:nvSpPr>
                  <p:spPr>
                    <a:xfrm>
                      <a:off x="2222847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152" name="직사각형 151"/>
                    <p:cNvSpPr/>
                    <p:nvPr/>
                  </p:nvSpPr>
                  <p:spPr>
                    <a:xfrm>
                      <a:off x="3043333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</p:grpSp>
            </p:grpSp>
            <p:sp>
              <p:nvSpPr>
                <p:cNvPr id="19" name="TextBox 18"/>
                <p:cNvSpPr txBox="1"/>
                <p:nvPr/>
              </p:nvSpPr>
              <p:spPr>
                <a:xfrm>
                  <a:off x="2727072" y="4321720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/>
                    <a:t>100</a:t>
                  </a:r>
                  <a:endParaRPr lang="ko-KR" altLang="en-US" sz="900"/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3569203" y="4321720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2</a:t>
                  </a:r>
                  <a:r>
                    <a:rPr lang="en-US" altLang="ko-KR" sz="900" dirty="0" smtClean="0"/>
                    <a:t>00</a:t>
                  </a:r>
                  <a:endParaRPr lang="ko-KR" altLang="en-US" sz="900"/>
                </a:p>
              </p:txBody>
            </p:sp>
            <p:sp>
              <p:nvSpPr>
                <p:cNvPr id="160" name="TextBox 159"/>
                <p:cNvSpPr txBox="1"/>
                <p:nvPr/>
              </p:nvSpPr>
              <p:spPr>
                <a:xfrm>
                  <a:off x="4411334" y="4321720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3</a:t>
                  </a:r>
                  <a:r>
                    <a:rPr lang="en-US" altLang="ko-KR" sz="900" dirty="0" smtClean="0"/>
                    <a:t>00</a:t>
                  </a:r>
                  <a:endParaRPr lang="ko-KR" altLang="en-US" sz="90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5253466" y="4321720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/>
                    <a:t>4</a:t>
                  </a:r>
                  <a:r>
                    <a:rPr lang="en-US" altLang="ko-KR" sz="900" dirty="0" smtClean="0"/>
                    <a:t>00</a:t>
                  </a:r>
                  <a:endParaRPr lang="ko-KR" altLang="en-US" sz="900"/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3777464" y="4065838"/>
                  <a:ext cx="37702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bg1"/>
                      </a:solidFill>
                    </a:rPr>
                    <a:t>2</a:t>
                  </a:r>
                  <a:r>
                    <a:rPr lang="en-US" altLang="ko-KR" sz="900" dirty="0" smtClean="0"/>
                    <a:t>10</a:t>
                  </a:r>
                  <a:endParaRPr lang="ko-KR" altLang="en-US" sz="900"/>
                </a:p>
              </p:txBody>
            </p:sp>
            <p:sp>
              <p:nvSpPr>
                <p:cNvPr id="164" name="곱셈 기호 163"/>
                <p:cNvSpPr/>
                <p:nvPr/>
              </p:nvSpPr>
              <p:spPr>
                <a:xfrm>
                  <a:off x="2599700" y="1356288"/>
                  <a:ext cx="218351" cy="218351"/>
                </a:xfrm>
                <a:prstGeom prst="mathMultiply">
                  <a:avLst>
                    <a:gd name="adj1" fmla="val 7834"/>
                  </a:avLst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곱셈 기호 164"/>
                <p:cNvSpPr/>
                <p:nvPr/>
              </p:nvSpPr>
              <p:spPr>
                <a:xfrm>
                  <a:off x="3473594" y="1356288"/>
                  <a:ext cx="218351" cy="218351"/>
                </a:xfrm>
                <a:prstGeom prst="mathMultiply">
                  <a:avLst>
                    <a:gd name="adj1" fmla="val 7834"/>
                  </a:avLst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곱셈 기호 165"/>
                <p:cNvSpPr/>
                <p:nvPr/>
              </p:nvSpPr>
              <p:spPr>
                <a:xfrm>
                  <a:off x="4357098" y="1356288"/>
                  <a:ext cx="218351" cy="218351"/>
                </a:xfrm>
                <a:prstGeom prst="mathMultiply">
                  <a:avLst>
                    <a:gd name="adj1" fmla="val 7834"/>
                  </a:avLst>
                </a:prstGeom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7" name="Picture 6" descr="http://icons.iconarchive.com/icons/aha-soft/jewelry/128/Gem-icon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50563" y="1451417"/>
                  <a:ext cx="568766" cy="5687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8" name="Picture 8" descr="http://icons.iconarchive.com/icons/aha-soft/jewelry/128/Topaz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4245" y="1476845"/>
                  <a:ext cx="568766" cy="5687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9" name="Picture 10" descr="http://icons.iconarchive.com/icons/artdesigner/my-secret/128/diamond-icon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01348" y="1494818"/>
                  <a:ext cx="568766" cy="5687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3" name="그룹 22"/>
                <p:cNvGrpSpPr/>
                <p:nvPr/>
              </p:nvGrpSpPr>
              <p:grpSpPr>
                <a:xfrm>
                  <a:off x="4672691" y="4915544"/>
                  <a:ext cx="740840" cy="273845"/>
                  <a:chOff x="4672691" y="4915544"/>
                  <a:chExt cx="740840" cy="273845"/>
                </a:xfrm>
              </p:grpSpPr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672691" y="4920926"/>
                    <a:ext cx="52931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/>
                      <a:t>- 3000</a:t>
                    </a:r>
                    <a:endParaRPr lang="ko-KR" altLang="en-US" sz="900"/>
                  </a:p>
                </p:txBody>
              </p:sp>
              <p:pic>
                <p:nvPicPr>
                  <p:cNvPr id="22" name="그림 21"/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75" t="9591" b="10547"/>
                  <a:stretch/>
                </p:blipFill>
                <p:spPr>
                  <a:xfrm>
                    <a:off x="5065344" y="4915544"/>
                    <a:ext cx="348187" cy="27384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6" name="왼쪽 화살표 5"/>
              <p:cNvSpPr/>
              <p:nvPr/>
            </p:nvSpPr>
            <p:spPr>
              <a:xfrm rot="2911729">
                <a:off x="4442595" y="1530119"/>
                <a:ext cx="434160" cy="312651"/>
              </a:xfrm>
              <a:prstGeom prst="lef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사각형 설명선 97"/>
              <p:cNvSpPr/>
              <p:nvPr/>
            </p:nvSpPr>
            <p:spPr>
              <a:xfrm>
                <a:off x="4284201" y="2038350"/>
                <a:ext cx="741525" cy="332677"/>
              </a:xfrm>
              <a:prstGeom prst="wedgeRectCallout">
                <a:avLst>
                  <a:gd name="adj1" fmla="val 20339"/>
                  <a:gd name="adj2" fmla="val -8352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 smtClean="0"/>
                  <a:t>X</a:t>
                </a:r>
                <a:r>
                  <a:rPr lang="ko-KR" altLang="en-US" sz="1000" smtClean="0"/>
                  <a:t>버튼 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smtClean="0"/>
                  <a:t>클릭</a:t>
                </a:r>
                <a:endParaRPr lang="ko-KR" altLang="en-US" sz="1000" dirty="0"/>
              </a:p>
            </p:txBody>
          </p:sp>
        </p:grpSp>
        <p:sp>
          <p:nvSpPr>
            <p:cNvPr id="93" name="왼쪽 화살표 92"/>
            <p:cNvSpPr/>
            <p:nvPr/>
          </p:nvSpPr>
          <p:spPr>
            <a:xfrm rot="2911729">
              <a:off x="9644181" y="2417418"/>
              <a:ext cx="434160" cy="312651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 설명선 93"/>
            <p:cNvSpPr/>
            <p:nvPr/>
          </p:nvSpPr>
          <p:spPr>
            <a:xfrm>
              <a:off x="9242533" y="2925649"/>
              <a:ext cx="984780" cy="462155"/>
            </a:xfrm>
            <a:prstGeom prst="wedgeRectCallout">
              <a:avLst>
                <a:gd name="adj1" fmla="val 20339"/>
                <a:gd name="adj2" fmla="val -8352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이미 등록된 씨앗 재 클릭</a:t>
              </a:r>
              <a:endParaRPr lang="ko-KR" altLang="en-US" sz="10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-287857" y="1069707"/>
            <a:ext cx="8248603" cy="6128286"/>
            <a:chOff x="173213" y="-277282"/>
            <a:chExt cx="8248603" cy="612828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14"/>
            <a:srcRect b="45794"/>
            <a:stretch/>
          </p:blipFill>
          <p:spPr>
            <a:xfrm>
              <a:off x="173213" y="-277282"/>
              <a:ext cx="8248603" cy="326834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5"/>
            <a:srcRect t="5689" r="45433" b="48340"/>
            <a:stretch/>
          </p:blipFill>
          <p:spPr>
            <a:xfrm>
              <a:off x="2147111" y="3079229"/>
              <a:ext cx="4501008" cy="2771775"/>
            </a:xfrm>
            <a:prstGeom prst="rect">
              <a:avLst/>
            </a:prstGeom>
          </p:spPr>
        </p:pic>
        <p:cxnSp>
          <p:nvCxnSpPr>
            <p:cNvPr id="25" name="직선 화살표 연결선 24"/>
            <p:cNvCxnSpPr/>
            <p:nvPr/>
          </p:nvCxnSpPr>
          <p:spPr>
            <a:xfrm>
              <a:off x="2847172" y="1801735"/>
              <a:ext cx="1448603" cy="235116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직선 화살표 연결선 589"/>
            <p:cNvCxnSpPr/>
            <p:nvPr/>
          </p:nvCxnSpPr>
          <p:spPr>
            <a:xfrm flipH="1">
              <a:off x="4419600" y="2763057"/>
              <a:ext cx="3492940" cy="13612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39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그룹 99"/>
          <p:cNvGrpSpPr/>
          <p:nvPr/>
        </p:nvGrpSpPr>
        <p:grpSpPr>
          <a:xfrm>
            <a:off x="36199" y="16348"/>
            <a:ext cx="4400551" cy="4582427"/>
            <a:chOff x="2000249" y="742048"/>
            <a:chExt cx="4400551" cy="4582427"/>
          </a:xfrm>
        </p:grpSpPr>
        <p:grpSp>
          <p:nvGrpSpPr>
            <p:cNvPr id="175" name="그룹 174"/>
            <p:cNvGrpSpPr/>
            <p:nvPr/>
          </p:nvGrpSpPr>
          <p:grpSpPr>
            <a:xfrm>
              <a:off x="2000249" y="742048"/>
              <a:ext cx="4400551" cy="4582427"/>
              <a:chOff x="2000249" y="742048"/>
              <a:chExt cx="4400551" cy="4582427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000250" y="752475"/>
                <a:ext cx="4400550" cy="457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180" name="곱셈 기호 179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1" name="그룹 180"/>
              <p:cNvGrpSpPr/>
              <p:nvPr/>
            </p:nvGrpSpPr>
            <p:grpSpPr>
              <a:xfrm>
                <a:off x="2068088" y="3631347"/>
                <a:ext cx="4237534" cy="1612164"/>
                <a:chOff x="2068088" y="3974247"/>
                <a:chExt cx="4237534" cy="1612164"/>
              </a:xfrm>
            </p:grpSpPr>
            <p:sp>
              <p:nvSpPr>
                <p:cNvPr id="222" name="직사각형 221"/>
                <p:cNvSpPr/>
                <p:nvPr/>
              </p:nvSpPr>
              <p:spPr>
                <a:xfrm>
                  <a:off x="2847172" y="51720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>
                  <a:off x="2068088" y="4407942"/>
                  <a:ext cx="3393491" cy="2349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4" name="직선 연결선 223"/>
                <p:cNvCxnSpPr/>
                <p:nvPr/>
              </p:nvCxnSpPr>
              <p:spPr>
                <a:xfrm>
                  <a:off x="4612963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/>
                <p:cNvCxnSpPr/>
                <p:nvPr/>
              </p:nvCxnSpPr>
              <p:spPr>
                <a:xfrm>
                  <a:off x="5461579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26" name="직사각형 225"/>
                <p:cNvSpPr/>
                <p:nvPr/>
              </p:nvSpPr>
              <p:spPr>
                <a:xfrm>
                  <a:off x="2071688" y="4405416"/>
                  <a:ext cx="1852491" cy="23747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2915731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>
                  <a:off x="3764347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29" name="그림 22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76312" y="4034288"/>
                  <a:ext cx="381444" cy="287850"/>
                </a:xfrm>
                <a:prstGeom prst="rect">
                  <a:avLst/>
                </a:prstGeom>
              </p:spPr>
            </p:pic>
            <p:pic>
              <p:nvPicPr>
                <p:cNvPr id="230" name="그림 2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16788" y="4034288"/>
                  <a:ext cx="381444" cy="287850"/>
                </a:xfrm>
                <a:prstGeom prst="rect">
                  <a:avLst/>
                </a:prstGeom>
              </p:spPr>
            </p:pic>
            <p:pic>
              <p:nvPicPr>
                <p:cNvPr id="231" name="그림 23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16916" y="3974247"/>
                  <a:ext cx="397338" cy="407933"/>
                </a:xfrm>
                <a:prstGeom prst="rect">
                  <a:avLst/>
                </a:prstGeom>
              </p:spPr>
            </p:pic>
            <p:pic>
              <p:nvPicPr>
                <p:cNvPr id="232" name="그림 23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3884" y="3987264"/>
                  <a:ext cx="358982" cy="397442"/>
                </a:xfrm>
                <a:prstGeom prst="rect">
                  <a:avLst/>
                </a:prstGeom>
              </p:spPr>
            </p:pic>
            <p:sp>
              <p:nvSpPr>
                <p:cNvPr id="233" name="직사각형 232"/>
                <p:cNvSpPr/>
                <p:nvPr/>
              </p:nvSpPr>
              <p:spPr>
                <a:xfrm>
                  <a:off x="5597321" y="4405417"/>
                  <a:ext cx="708301" cy="23747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smtClean="0"/>
                    <a:t>초기화</a:t>
                  </a:r>
                  <a:endParaRPr lang="ko-KR" altLang="en-US" sz="1000" dirty="0"/>
                </a:p>
              </p:txBody>
            </p:sp>
          </p:grpSp>
          <p:grpSp>
            <p:nvGrpSpPr>
              <p:cNvPr id="182" name="그룹 181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210" name="그룹 209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216" name="직사각형 215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7" name="직사각형 216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8" name="직사각형 217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9" name="직사각형 218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220" name="직사각형 219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221" name="직사각형 220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정보</a:t>
                    </a:r>
                  </a:p>
                </p:txBody>
              </p:sp>
            </p:grpSp>
            <p:grpSp>
              <p:nvGrpSpPr>
                <p:cNvPr id="211" name="그룹 210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212" name="직사각형 211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3" name="직사각형 212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4" name="직사각형 213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15" name="직사각형 214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183" name="그룹 182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198" name="그룹 197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204" name="직사각형 203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5" name="직사각형 204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6" name="직사각형 205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7" name="직사각형 206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08" name="직사각형 207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09" name="직사각형 208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199" name="그룹 198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200" name="직사각형 199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1" name="직사각형 200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2" name="직사각형 201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03" name="직사각형 202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184" name="TextBox 183"/>
              <p:cNvSpPr txBox="1"/>
              <p:nvPr/>
            </p:nvSpPr>
            <p:spPr>
              <a:xfrm>
                <a:off x="2727072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100</a:t>
                </a:r>
                <a:endParaRPr lang="ko-KR" altLang="en-US" sz="900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3569203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2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4411334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3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5253466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3777464" y="4065838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</a:t>
                </a:r>
                <a:r>
                  <a:rPr lang="en-US" altLang="ko-KR" sz="900" dirty="0" smtClean="0"/>
                  <a:t>10</a:t>
                </a:r>
                <a:endParaRPr lang="ko-KR" altLang="en-US" sz="900"/>
              </a:p>
            </p:txBody>
          </p:sp>
          <p:sp>
            <p:nvSpPr>
              <p:cNvPr id="189" name="곱셈 기호 188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곱셈 기호 189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곱셈 기호 190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2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3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5" name="그룹 194"/>
              <p:cNvGrpSpPr/>
              <p:nvPr/>
            </p:nvGrpSpPr>
            <p:grpSpPr>
              <a:xfrm>
                <a:off x="4672691" y="4915544"/>
                <a:ext cx="740840" cy="273845"/>
                <a:chOff x="4672691" y="4915544"/>
                <a:chExt cx="740840" cy="273845"/>
              </a:xfrm>
            </p:grpSpPr>
            <p:sp>
              <p:nvSpPr>
                <p:cNvPr id="196" name="TextBox 195"/>
                <p:cNvSpPr txBox="1"/>
                <p:nvPr/>
              </p:nvSpPr>
              <p:spPr>
                <a:xfrm>
                  <a:off x="4672691" y="4920926"/>
                  <a:ext cx="529312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/>
                    <a:t>- 3000</a:t>
                  </a:r>
                  <a:endParaRPr lang="ko-KR" altLang="en-US" sz="900"/>
                </a:p>
              </p:txBody>
            </p:sp>
            <p:pic>
              <p:nvPicPr>
                <p:cNvPr id="197" name="그림 196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75" t="9591" b="10547"/>
                <a:stretch/>
              </p:blipFill>
              <p:spPr>
                <a:xfrm>
                  <a:off x="5065344" y="4915544"/>
                  <a:ext cx="348187" cy="273845"/>
                </a:xfrm>
                <a:prstGeom prst="rect">
                  <a:avLst/>
                </a:prstGeom>
              </p:spPr>
            </p:pic>
          </p:grpSp>
        </p:grpSp>
        <p:sp>
          <p:nvSpPr>
            <p:cNvPr id="176" name="왼쪽 화살표 175"/>
            <p:cNvSpPr/>
            <p:nvPr/>
          </p:nvSpPr>
          <p:spPr>
            <a:xfrm rot="2911729">
              <a:off x="2709045" y="1530119"/>
              <a:ext cx="434160" cy="312651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사각형 설명선 176"/>
            <p:cNvSpPr/>
            <p:nvPr/>
          </p:nvSpPr>
          <p:spPr>
            <a:xfrm>
              <a:off x="2550651" y="2038350"/>
              <a:ext cx="741525" cy="332677"/>
            </a:xfrm>
            <a:prstGeom prst="wedgeRectCallout">
              <a:avLst>
                <a:gd name="adj1" fmla="val 20339"/>
                <a:gd name="adj2" fmla="val -8352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X</a:t>
              </a:r>
              <a:r>
                <a:rPr lang="ko-KR" altLang="en-US" sz="1000" smtClean="0"/>
                <a:t>버튼 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클릭</a:t>
              </a:r>
              <a:endParaRPr lang="ko-KR" altLang="en-US" sz="10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15346" y="0"/>
            <a:ext cx="4400551" cy="4582427"/>
            <a:chOff x="5456125" y="27431"/>
            <a:chExt cx="4400551" cy="4582427"/>
          </a:xfrm>
        </p:grpSpPr>
        <p:grpSp>
          <p:nvGrpSpPr>
            <p:cNvPr id="235" name="그룹 234"/>
            <p:cNvGrpSpPr/>
            <p:nvPr/>
          </p:nvGrpSpPr>
          <p:grpSpPr>
            <a:xfrm>
              <a:off x="5456125" y="27431"/>
              <a:ext cx="4400551" cy="4582427"/>
              <a:chOff x="2000249" y="742048"/>
              <a:chExt cx="4400551" cy="4582427"/>
            </a:xfrm>
          </p:grpSpPr>
          <p:sp>
            <p:nvSpPr>
              <p:cNvPr id="238" name="직사각형 237"/>
              <p:cNvSpPr/>
              <p:nvPr/>
            </p:nvSpPr>
            <p:spPr>
              <a:xfrm>
                <a:off x="2000250" y="752475"/>
                <a:ext cx="4400550" cy="457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240" name="곱셈 기호 239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1" name="그룹 240"/>
              <p:cNvGrpSpPr/>
              <p:nvPr/>
            </p:nvGrpSpPr>
            <p:grpSpPr>
              <a:xfrm>
                <a:off x="2068088" y="3631347"/>
                <a:ext cx="4237534" cy="1612164"/>
                <a:chOff x="2068088" y="3974247"/>
                <a:chExt cx="4237534" cy="1612164"/>
              </a:xfrm>
            </p:grpSpPr>
            <p:sp>
              <p:nvSpPr>
                <p:cNvPr id="282" name="직사각형 281"/>
                <p:cNvSpPr/>
                <p:nvPr/>
              </p:nvSpPr>
              <p:spPr>
                <a:xfrm>
                  <a:off x="2847172" y="51720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>
                  <a:off x="2068088" y="4407942"/>
                  <a:ext cx="3393491" cy="2349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4" name="직선 연결선 283"/>
                <p:cNvCxnSpPr/>
                <p:nvPr/>
              </p:nvCxnSpPr>
              <p:spPr>
                <a:xfrm>
                  <a:off x="4612963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/>
                <p:cNvCxnSpPr/>
                <p:nvPr/>
              </p:nvCxnSpPr>
              <p:spPr>
                <a:xfrm>
                  <a:off x="5461579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286" name="직사각형 285"/>
                <p:cNvSpPr/>
                <p:nvPr/>
              </p:nvSpPr>
              <p:spPr>
                <a:xfrm>
                  <a:off x="2071688" y="4405416"/>
                  <a:ext cx="1852491" cy="23747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87" name="직선 연결선 286"/>
                <p:cNvCxnSpPr/>
                <p:nvPr/>
              </p:nvCxnSpPr>
              <p:spPr>
                <a:xfrm>
                  <a:off x="2915731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직선 연결선 287"/>
                <p:cNvCxnSpPr/>
                <p:nvPr/>
              </p:nvCxnSpPr>
              <p:spPr>
                <a:xfrm>
                  <a:off x="3764347" y="4332784"/>
                  <a:ext cx="1" cy="368029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89" name="그림 28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76312" y="4034288"/>
                  <a:ext cx="381444" cy="287850"/>
                </a:xfrm>
                <a:prstGeom prst="rect">
                  <a:avLst/>
                </a:prstGeom>
              </p:spPr>
            </p:pic>
            <p:pic>
              <p:nvPicPr>
                <p:cNvPr id="290" name="그림 28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16788" y="4034288"/>
                  <a:ext cx="381444" cy="287850"/>
                </a:xfrm>
                <a:prstGeom prst="rect">
                  <a:avLst/>
                </a:prstGeom>
              </p:spPr>
            </p:pic>
            <p:pic>
              <p:nvPicPr>
                <p:cNvPr id="291" name="그림 29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16916" y="3974247"/>
                  <a:ext cx="397338" cy="407933"/>
                </a:xfrm>
                <a:prstGeom prst="rect">
                  <a:avLst/>
                </a:prstGeom>
              </p:spPr>
            </p:pic>
            <p:pic>
              <p:nvPicPr>
                <p:cNvPr id="292" name="그림 29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3884" y="3987264"/>
                  <a:ext cx="358982" cy="397442"/>
                </a:xfrm>
                <a:prstGeom prst="rect">
                  <a:avLst/>
                </a:prstGeom>
              </p:spPr>
            </p:pic>
            <p:sp>
              <p:nvSpPr>
                <p:cNvPr id="293" name="직사각형 292"/>
                <p:cNvSpPr/>
                <p:nvPr/>
              </p:nvSpPr>
              <p:spPr>
                <a:xfrm>
                  <a:off x="5597321" y="4405417"/>
                  <a:ext cx="708301" cy="23747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smtClean="0"/>
                    <a:t>초기화</a:t>
                  </a:r>
                  <a:endParaRPr lang="ko-KR" altLang="en-US" sz="1000" dirty="0"/>
                </a:p>
              </p:txBody>
            </p:sp>
          </p:grpSp>
          <p:grpSp>
            <p:nvGrpSpPr>
              <p:cNvPr id="242" name="그룹 241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270" name="그룹 269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276" name="직사각형 275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276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8" name="직사각형 277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9" name="직사각형 278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280" name="직사각형 279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281" name="직사각형 280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271" name="그룹 270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272" name="직사각형 271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3" name="직사각형 272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4" name="직사각형 273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75" name="직사각형 274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243" name="그룹 242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258" name="그룹 257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264" name="직사각형 263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5" name="직사각형 264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6" name="직사각형 265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7" name="직사각형 266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68" name="직사각형 267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69" name="직사각형 268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259" name="그룹 258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260" name="직사각형 259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1" name="직사각형 260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2" name="직사각형 261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63" name="직사각형 262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244" name="TextBox 243"/>
              <p:cNvSpPr txBox="1"/>
              <p:nvPr/>
            </p:nvSpPr>
            <p:spPr>
              <a:xfrm>
                <a:off x="2727072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100</a:t>
                </a:r>
                <a:endParaRPr lang="ko-KR" altLang="en-US" sz="900"/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3569203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2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411334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3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247" name="TextBox 246"/>
              <p:cNvSpPr txBox="1"/>
              <p:nvPr/>
            </p:nvSpPr>
            <p:spPr>
              <a:xfrm>
                <a:off x="5253466" y="4321720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3777464" y="4065838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</a:t>
                </a:r>
                <a:r>
                  <a:rPr lang="en-US" altLang="ko-KR" sz="900" dirty="0" smtClean="0"/>
                  <a:t>10</a:t>
                </a:r>
                <a:endParaRPr lang="ko-KR" altLang="en-US" sz="900"/>
              </a:p>
            </p:txBody>
          </p:sp>
          <p:sp>
            <p:nvSpPr>
              <p:cNvPr id="249" name="곱셈 기호 248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곱셈 기호 249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3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98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5" name="그룹 254"/>
              <p:cNvGrpSpPr/>
              <p:nvPr/>
            </p:nvGrpSpPr>
            <p:grpSpPr>
              <a:xfrm>
                <a:off x="4672691" y="4915544"/>
                <a:ext cx="740840" cy="273845"/>
                <a:chOff x="4672691" y="4915544"/>
                <a:chExt cx="740840" cy="273845"/>
              </a:xfrm>
            </p:grpSpPr>
            <p:sp>
              <p:nvSpPr>
                <p:cNvPr id="256" name="TextBox 255"/>
                <p:cNvSpPr txBox="1"/>
                <p:nvPr/>
              </p:nvSpPr>
              <p:spPr>
                <a:xfrm>
                  <a:off x="4672691" y="4920926"/>
                  <a:ext cx="529312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/>
                    <a:t>- 3000</a:t>
                  </a:r>
                  <a:endParaRPr lang="ko-KR" altLang="en-US" sz="900"/>
                </a:p>
              </p:txBody>
            </p:sp>
            <p:pic>
              <p:nvPicPr>
                <p:cNvPr id="257" name="그림 256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75" t="9591" b="10547"/>
                <a:stretch/>
              </p:blipFill>
              <p:spPr>
                <a:xfrm>
                  <a:off x="5065344" y="4915544"/>
                  <a:ext cx="348187" cy="27384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4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0758" y="790249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5" name="그룹 464"/>
          <p:cNvGrpSpPr/>
          <p:nvPr/>
        </p:nvGrpSpPr>
        <p:grpSpPr>
          <a:xfrm>
            <a:off x="976906" y="4925082"/>
            <a:ext cx="7434303" cy="1625545"/>
            <a:chOff x="976906" y="4925082"/>
            <a:chExt cx="7434303" cy="1625545"/>
          </a:xfrm>
        </p:grpSpPr>
        <p:pic>
          <p:nvPicPr>
            <p:cNvPr id="466" name="그림 465"/>
            <p:cNvPicPr>
              <a:picLocks noChangeAspect="1"/>
            </p:cNvPicPr>
            <p:nvPr/>
          </p:nvPicPr>
          <p:blipFill rotWithShape="1">
            <a:blip r:embed="rId9"/>
            <a:srcRect r="20652" b="64543"/>
            <a:stretch/>
          </p:blipFill>
          <p:spPr>
            <a:xfrm>
              <a:off x="976906" y="4925082"/>
              <a:ext cx="3502344" cy="1625545"/>
            </a:xfrm>
            <a:prstGeom prst="rect">
              <a:avLst/>
            </a:prstGeom>
          </p:spPr>
        </p:pic>
        <p:pic>
          <p:nvPicPr>
            <p:cNvPr id="467" name="그림 466"/>
            <p:cNvPicPr>
              <a:picLocks noChangeAspect="1"/>
            </p:cNvPicPr>
            <p:nvPr/>
          </p:nvPicPr>
          <p:blipFill rotWithShape="1">
            <a:blip r:embed="rId10"/>
            <a:srcRect r="19934" b="65363"/>
            <a:stretch/>
          </p:blipFill>
          <p:spPr>
            <a:xfrm>
              <a:off x="4877194" y="4927280"/>
              <a:ext cx="3534015" cy="1587943"/>
            </a:xfrm>
            <a:prstGeom prst="rect">
              <a:avLst/>
            </a:prstGeom>
          </p:spPr>
        </p:pic>
        <p:sp>
          <p:nvSpPr>
            <p:cNvPr id="468" name="오른쪽 화살표 467"/>
            <p:cNvSpPr/>
            <p:nvPr/>
          </p:nvSpPr>
          <p:spPr>
            <a:xfrm>
              <a:off x="3836581" y="5723841"/>
              <a:ext cx="978408" cy="484632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0469" y="701759"/>
            <a:ext cx="3804234" cy="2670279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8029574" y="3924300"/>
            <a:ext cx="3286125" cy="2162175"/>
            <a:chOff x="8029574" y="3924300"/>
            <a:chExt cx="3286125" cy="216217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2"/>
            <a:srcRect l="2663" t="10575" r="5355" b="6754"/>
            <a:stretch/>
          </p:blipFill>
          <p:spPr>
            <a:xfrm>
              <a:off x="8029574" y="3924300"/>
              <a:ext cx="3286125" cy="216217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270469" y="4806514"/>
              <a:ext cx="2675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한번에 최대 </a:t>
              </a:r>
              <a:r>
                <a:rPr lang="en-US" altLang="ko-KR" sz="1000" dirty="0" smtClean="0"/>
                <a:t>10</a:t>
              </a:r>
              <a:r>
                <a:rPr lang="ko-KR" altLang="en-US" sz="1000" smtClean="0"/>
                <a:t>개 이상 등록할 수 없습니다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</p:grpSp>
      <p:sp>
        <p:nvSpPr>
          <p:cNvPr id="487" name="오른쪽 화살표 486"/>
          <p:cNvSpPr/>
          <p:nvPr/>
        </p:nvSpPr>
        <p:spPr>
          <a:xfrm>
            <a:off x="3435904" y="3180811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9" name="그룹 488"/>
          <p:cNvGrpSpPr/>
          <p:nvPr/>
        </p:nvGrpSpPr>
        <p:grpSpPr>
          <a:xfrm>
            <a:off x="1817593" y="2080991"/>
            <a:ext cx="4400551" cy="4582427"/>
            <a:chOff x="2000249" y="742048"/>
            <a:chExt cx="4400551" cy="4582427"/>
          </a:xfrm>
        </p:grpSpPr>
        <p:sp>
          <p:nvSpPr>
            <p:cNvPr id="492" name="직사각형 491"/>
            <p:cNvSpPr/>
            <p:nvPr/>
          </p:nvSpPr>
          <p:spPr>
            <a:xfrm>
              <a:off x="2000250" y="752475"/>
              <a:ext cx="440055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2000249" y="752475"/>
              <a:ext cx="440055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분해</a:t>
              </a:r>
              <a:endParaRPr lang="ko-KR" altLang="en-US" b="1" dirty="0"/>
            </a:p>
          </p:txBody>
        </p:sp>
        <p:sp>
          <p:nvSpPr>
            <p:cNvPr id="494" name="곱셈 기호 493"/>
            <p:cNvSpPr/>
            <p:nvPr/>
          </p:nvSpPr>
          <p:spPr>
            <a:xfrm>
              <a:off x="5861403" y="742048"/>
              <a:ext cx="516155" cy="516155"/>
            </a:xfrm>
            <a:prstGeom prst="mathMultiply">
              <a:avLst>
                <a:gd name="adj1" fmla="val 1798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grpSp>
          <p:nvGrpSpPr>
            <p:cNvPr id="495" name="그룹 494"/>
            <p:cNvGrpSpPr/>
            <p:nvPr/>
          </p:nvGrpSpPr>
          <p:grpSpPr>
            <a:xfrm>
              <a:off x="2068088" y="3631347"/>
              <a:ext cx="4237534" cy="1612164"/>
              <a:chOff x="2068088" y="3974247"/>
              <a:chExt cx="4237534" cy="1612164"/>
            </a:xfrm>
          </p:grpSpPr>
          <p:sp>
            <p:nvSpPr>
              <p:cNvPr id="536" name="직사각형 535"/>
              <p:cNvSpPr/>
              <p:nvPr/>
            </p:nvSpPr>
            <p:spPr>
              <a:xfrm>
                <a:off x="2847172" y="5172074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/>
                  <a:t>분해 하기</a:t>
                </a:r>
                <a:endParaRPr lang="ko-KR" altLang="en-US" b="1" dirty="0"/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>
                <a:off x="2068088" y="4407942"/>
                <a:ext cx="3393491" cy="2349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538" name="직선 연결선 537"/>
              <p:cNvCxnSpPr/>
              <p:nvPr/>
            </p:nvCxnSpPr>
            <p:spPr>
              <a:xfrm>
                <a:off x="4612963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9" name="직선 연결선 538"/>
              <p:cNvCxnSpPr/>
              <p:nvPr/>
            </p:nvCxnSpPr>
            <p:spPr>
              <a:xfrm>
                <a:off x="5461579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40" name="직사각형 539"/>
              <p:cNvSpPr/>
              <p:nvPr/>
            </p:nvSpPr>
            <p:spPr>
              <a:xfrm>
                <a:off x="2071688" y="4405416"/>
                <a:ext cx="1852491" cy="2374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cxnSp>
            <p:nvCxnSpPr>
              <p:cNvPr id="541" name="직선 연결선 540"/>
              <p:cNvCxnSpPr/>
              <p:nvPr/>
            </p:nvCxnSpPr>
            <p:spPr>
              <a:xfrm>
                <a:off x="2915731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2" name="직선 연결선 541"/>
              <p:cNvCxnSpPr/>
              <p:nvPr/>
            </p:nvCxnSpPr>
            <p:spPr>
              <a:xfrm>
                <a:off x="3764347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543" name="그림 5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312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544" name="그림 5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6788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545" name="그림 54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6916" y="3974247"/>
                <a:ext cx="397338" cy="407933"/>
              </a:xfrm>
              <a:prstGeom prst="rect">
                <a:avLst/>
              </a:prstGeom>
            </p:spPr>
          </p:pic>
          <p:pic>
            <p:nvPicPr>
              <p:cNvPr id="546" name="그림 54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884" y="3987264"/>
                <a:ext cx="358982" cy="397442"/>
              </a:xfrm>
              <a:prstGeom prst="rect">
                <a:avLst/>
              </a:prstGeom>
            </p:spPr>
          </p:pic>
          <p:sp>
            <p:nvSpPr>
              <p:cNvPr id="547" name="직사각형 546"/>
              <p:cNvSpPr/>
              <p:nvPr/>
            </p:nvSpPr>
            <p:spPr>
              <a:xfrm>
                <a:off x="5597321" y="4405417"/>
                <a:ext cx="708301" cy="23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smtClean="0"/>
                  <a:t>초기화</a:t>
                </a:r>
                <a:endParaRPr lang="ko-KR" altLang="en-US" sz="1000" b="1" dirty="0"/>
              </a:p>
            </p:txBody>
          </p:sp>
        </p:grpSp>
        <p:grpSp>
          <p:nvGrpSpPr>
            <p:cNvPr id="496" name="그룹 495"/>
            <p:cNvGrpSpPr/>
            <p:nvPr/>
          </p:nvGrpSpPr>
          <p:grpSpPr>
            <a:xfrm>
              <a:off x="2070446" y="1360402"/>
              <a:ext cx="4245427" cy="935123"/>
              <a:chOff x="2070447" y="1360402"/>
              <a:chExt cx="3985968" cy="877973"/>
            </a:xfrm>
          </p:grpSpPr>
          <p:grpSp>
            <p:nvGrpSpPr>
              <p:cNvPr id="524" name="그룹 523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530" name="직사각형 529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 smtClean="0"/>
                    <a:t>씨앗 정보</a:t>
                  </a:r>
                  <a:endParaRPr lang="ko-KR" altLang="en-US" sz="900" b="1" dirty="0"/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/>
                    <a:t>씨앗 </a:t>
                  </a:r>
                  <a:r>
                    <a:rPr lang="ko-KR" altLang="en-US" sz="900" b="1" dirty="0" smtClean="0"/>
                    <a:t>정보</a:t>
                  </a:r>
                  <a:endParaRPr lang="ko-KR" altLang="en-US" sz="900" b="1" dirty="0"/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/>
                    <a:t>씨앗 정보</a:t>
                  </a:r>
                </a:p>
              </p:txBody>
            </p:sp>
          </p:grpSp>
          <p:grpSp>
            <p:nvGrpSpPr>
              <p:cNvPr id="525" name="그룹 524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526" name="직사각형 525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</p:grpSp>
        </p:grpSp>
        <p:grpSp>
          <p:nvGrpSpPr>
            <p:cNvPr id="497" name="그룹 496"/>
            <p:cNvGrpSpPr/>
            <p:nvPr/>
          </p:nvGrpSpPr>
          <p:grpSpPr>
            <a:xfrm>
              <a:off x="2077810" y="2432998"/>
              <a:ext cx="4245427" cy="935123"/>
              <a:chOff x="2070447" y="1360402"/>
              <a:chExt cx="3985968" cy="877973"/>
            </a:xfrm>
          </p:grpSpPr>
          <p:grpSp>
            <p:nvGrpSpPr>
              <p:cNvPr id="512" name="그룹 511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518" name="직사각형 517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</p:grpSp>
          <p:grpSp>
            <p:nvGrpSpPr>
              <p:cNvPr id="513" name="그룹 512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514" name="직사각형 513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b="1" dirty="0"/>
                </a:p>
              </p:txBody>
            </p:sp>
          </p:grpSp>
        </p:grpSp>
        <p:sp>
          <p:nvSpPr>
            <p:cNvPr id="498" name="TextBox 497"/>
            <p:cNvSpPr txBox="1"/>
            <p:nvPr/>
          </p:nvSpPr>
          <p:spPr>
            <a:xfrm>
              <a:off x="2727072" y="4321720"/>
              <a:ext cx="386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/>
                <a:t>100</a:t>
              </a:r>
              <a:endParaRPr lang="ko-KR" altLang="en-US" sz="900" b="1"/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3569203" y="4321720"/>
              <a:ext cx="386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2</a:t>
              </a:r>
              <a:r>
                <a:rPr lang="en-US" altLang="ko-KR" sz="900" b="1" dirty="0" smtClean="0"/>
                <a:t>00</a:t>
              </a:r>
              <a:endParaRPr lang="ko-KR" altLang="en-US" sz="900" b="1"/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4411334" y="4321720"/>
              <a:ext cx="386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3</a:t>
              </a:r>
              <a:r>
                <a:rPr lang="en-US" altLang="ko-KR" sz="900" b="1" dirty="0" smtClean="0"/>
                <a:t>00</a:t>
              </a:r>
              <a:endParaRPr lang="ko-KR" altLang="en-US" sz="900" b="1"/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5253466" y="4321720"/>
              <a:ext cx="386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/>
                <a:t>4</a:t>
              </a:r>
              <a:r>
                <a:rPr lang="en-US" altLang="ko-KR" sz="900" b="1" dirty="0" smtClean="0"/>
                <a:t>00</a:t>
              </a:r>
              <a:endParaRPr lang="ko-KR" altLang="en-US" sz="900" b="1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3777464" y="4065838"/>
              <a:ext cx="38664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2</a:t>
              </a:r>
              <a:r>
                <a:rPr lang="en-US" altLang="ko-KR" sz="900" b="1" dirty="0" smtClean="0"/>
                <a:t>10</a:t>
              </a:r>
              <a:endParaRPr lang="ko-KR" altLang="en-US" sz="900" b="1"/>
            </a:p>
          </p:txBody>
        </p:sp>
        <p:sp>
          <p:nvSpPr>
            <p:cNvPr id="503" name="곱셈 기호 502"/>
            <p:cNvSpPr/>
            <p:nvPr/>
          </p:nvSpPr>
          <p:spPr>
            <a:xfrm>
              <a:off x="2599700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04" name="곱셈 기호 503"/>
            <p:cNvSpPr/>
            <p:nvPr/>
          </p:nvSpPr>
          <p:spPr>
            <a:xfrm>
              <a:off x="3473594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05" name="곱셈 기호 504"/>
            <p:cNvSpPr/>
            <p:nvPr/>
          </p:nvSpPr>
          <p:spPr>
            <a:xfrm>
              <a:off x="4357098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pic>
          <p:nvPicPr>
            <p:cNvPr id="506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563" y="1451417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7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245" y="1476845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8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348" y="1494818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9" name="그룹 508"/>
            <p:cNvGrpSpPr/>
            <p:nvPr/>
          </p:nvGrpSpPr>
          <p:grpSpPr>
            <a:xfrm>
              <a:off x="4672691" y="4915544"/>
              <a:ext cx="740840" cy="273845"/>
              <a:chOff x="4672691" y="4915544"/>
              <a:chExt cx="740840" cy="273845"/>
            </a:xfrm>
          </p:grpSpPr>
          <p:sp>
            <p:nvSpPr>
              <p:cNvPr id="510" name="TextBox 509"/>
              <p:cNvSpPr txBox="1"/>
              <p:nvPr/>
            </p:nvSpPr>
            <p:spPr>
              <a:xfrm>
                <a:off x="4672691" y="4920926"/>
                <a:ext cx="54213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/>
                  <a:t>- 3000</a:t>
                </a:r>
                <a:endParaRPr lang="ko-KR" altLang="en-US" sz="900" b="1"/>
              </a:p>
            </p:txBody>
          </p:sp>
          <p:pic>
            <p:nvPicPr>
              <p:cNvPr id="511" name="그림 510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5065344" y="4915544"/>
                <a:ext cx="348187" cy="273845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/>
          <p:cNvGrpSpPr/>
          <p:nvPr/>
        </p:nvGrpSpPr>
        <p:grpSpPr>
          <a:xfrm>
            <a:off x="421438" y="1805765"/>
            <a:ext cx="9425473" cy="2403028"/>
            <a:chOff x="303768" y="1012474"/>
            <a:chExt cx="9425473" cy="2403028"/>
          </a:xfrm>
        </p:grpSpPr>
        <p:grpSp>
          <p:nvGrpSpPr>
            <p:cNvPr id="39" name="그룹 38"/>
            <p:cNvGrpSpPr/>
            <p:nvPr/>
          </p:nvGrpSpPr>
          <p:grpSpPr>
            <a:xfrm>
              <a:off x="303768" y="1012474"/>
              <a:ext cx="9425473" cy="2403028"/>
              <a:chOff x="481321" y="4888616"/>
              <a:chExt cx="9425473" cy="2403028"/>
            </a:xfrm>
          </p:grpSpPr>
          <p:sp>
            <p:nvSpPr>
              <p:cNvPr id="481" name="직사각형 480"/>
              <p:cNvSpPr/>
              <p:nvPr/>
            </p:nvSpPr>
            <p:spPr>
              <a:xfrm>
                <a:off x="837087" y="6877307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 하기</a:t>
                </a:r>
                <a:endParaRPr lang="ko-KR" altLang="en-US" dirty="0"/>
              </a:p>
            </p:txBody>
          </p:sp>
          <p:sp>
            <p:nvSpPr>
              <p:cNvPr id="482" name="TextBox 481"/>
              <p:cNvSpPr txBox="1"/>
              <p:nvPr/>
            </p:nvSpPr>
            <p:spPr>
              <a:xfrm>
                <a:off x="2662606" y="6969059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- 3000</a:t>
                </a:r>
                <a:endParaRPr lang="ko-KR" altLang="en-US" sz="900"/>
              </a:p>
            </p:txBody>
          </p:sp>
          <p:pic>
            <p:nvPicPr>
              <p:cNvPr id="483" name="그림 48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3055259" y="6963677"/>
                <a:ext cx="348187" cy="273845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13"/>
              <a:srcRect b="64575"/>
              <a:stretch/>
            </p:blipFill>
            <p:spPr>
              <a:xfrm>
                <a:off x="481321" y="4891114"/>
                <a:ext cx="4413887" cy="1624109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14"/>
              <a:srcRect b="64718"/>
              <a:stretch/>
            </p:blipFill>
            <p:spPr>
              <a:xfrm>
                <a:off x="5492907" y="4888616"/>
                <a:ext cx="4413887" cy="1617552"/>
              </a:xfrm>
              <a:prstGeom prst="rect">
                <a:avLst/>
              </a:prstGeom>
            </p:spPr>
          </p:pic>
          <p:sp>
            <p:nvSpPr>
              <p:cNvPr id="662" name="직사각형 661"/>
              <p:cNvSpPr/>
              <p:nvPr/>
            </p:nvSpPr>
            <p:spPr>
              <a:xfrm>
                <a:off x="6157735" y="6877307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 하기</a:t>
                </a:r>
                <a:endParaRPr lang="ko-KR" altLang="en-US" dirty="0"/>
              </a:p>
            </p:txBody>
          </p:sp>
          <p:sp>
            <p:nvSpPr>
              <p:cNvPr id="663" name="TextBox 662"/>
              <p:cNvSpPr txBox="1"/>
              <p:nvPr/>
            </p:nvSpPr>
            <p:spPr>
              <a:xfrm>
                <a:off x="7983254" y="6969059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- 2000</a:t>
                </a:r>
                <a:endParaRPr lang="ko-KR" altLang="en-US" sz="900"/>
              </a:p>
            </p:txBody>
          </p:sp>
          <p:pic>
            <p:nvPicPr>
              <p:cNvPr id="664" name="그림 66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8375907" y="6963677"/>
                <a:ext cx="348187" cy="273845"/>
              </a:xfrm>
              <a:prstGeom prst="rect">
                <a:avLst/>
              </a:prstGeom>
            </p:spPr>
          </p:pic>
        </p:grpSp>
        <p:sp>
          <p:nvSpPr>
            <p:cNvPr id="40" name="아래쪽 화살표 39"/>
            <p:cNvSpPr/>
            <p:nvPr/>
          </p:nvSpPr>
          <p:spPr>
            <a:xfrm>
              <a:off x="2393372" y="2626686"/>
              <a:ext cx="484632" cy="497514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5" name="아래쪽 화살표 664"/>
            <p:cNvSpPr/>
            <p:nvPr/>
          </p:nvSpPr>
          <p:spPr>
            <a:xfrm rot="18000000">
              <a:off x="7309172" y="2357408"/>
              <a:ext cx="484632" cy="921506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742579" y="3612385"/>
            <a:ext cx="5734369" cy="2147014"/>
            <a:chOff x="3209605" y="2398048"/>
            <a:chExt cx="5734369" cy="214701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15"/>
            <a:srcRect t="60807" b="15924"/>
            <a:stretch/>
          </p:blipFill>
          <p:spPr>
            <a:xfrm>
              <a:off x="3786669" y="3067312"/>
              <a:ext cx="4413887" cy="1066800"/>
            </a:xfrm>
            <a:prstGeom prst="rect">
              <a:avLst/>
            </a:prstGeom>
          </p:spPr>
        </p:pic>
        <p:sp>
          <p:nvSpPr>
            <p:cNvPr id="46" name="사각형 설명선 45"/>
            <p:cNvSpPr/>
            <p:nvPr/>
          </p:nvSpPr>
          <p:spPr>
            <a:xfrm>
              <a:off x="4464118" y="2398048"/>
              <a:ext cx="914400" cy="612648"/>
            </a:xfrm>
            <a:prstGeom prst="wedgeRectCallou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보상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sp>
          <p:nvSpPr>
            <p:cNvPr id="723" name="사각형 설명선 722"/>
            <p:cNvSpPr/>
            <p:nvPr/>
          </p:nvSpPr>
          <p:spPr>
            <a:xfrm>
              <a:off x="3209605" y="3932414"/>
              <a:ext cx="914400" cy="612648"/>
            </a:xfrm>
            <a:prstGeom prst="wedgeRectCallout">
              <a:avLst>
                <a:gd name="adj1" fmla="val 41667"/>
                <a:gd name="adj2" fmla="val -75871"/>
              </a:avLst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398561" y="3131704"/>
              <a:ext cx="3192864" cy="392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사각형 설명선 723"/>
            <p:cNvSpPr/>
            <p:nvPr/>
          </p:nvSpPr>
          <p:spPr>
            <a:xfrm>
              <a:off x="8029574" y="3932414"/>
              <a:ext cx="914400" cy="612648"/>
            </a:xfrm>
            <a:prstGeom prst="wedgeRectCallout">
              <a:avLst>
                <a:gd name="adj1" fmla="val -51041"/>
                <a:gd name="adj2" fmla="val -7120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초기화 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</p:grpSp>
      <p:pic>
        <p:nvPicPr>
          <p:cNvPr id="234" name="그림 233"/>
          <p:cNvPicPr>
            <a:picLocks noChangeAspect="1"/>
          </p:cNvPicPr>
          <p:nvPr/>
        </p:nvPicPr>
        <p:blipFill rotWithShape="1">
          <a:blip r:embed="rId15"/>
          <a:srcRect l="16165" t="61585" r="72048" b="28098"/>
          <a:stretch/>
        </p:blipFill>
        <p:spPr>
          <a:xfrm>
            <a:off x="5880450" y="4328729"/>
            <a:ext cx="520262" cy="4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1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홈가든</a:t>
            </a:r>
            <a:r>
              <a:rPr lang="ko-KR" altLang="en-US" sz="1800" b="1" dirty="0" smtClean="0"/>
              <a:t> 시즌 </a:t>
            </a:r>
            <a:r>
              <a:rPr lang="en-US" altLang="ko-KR" sz="1800" b="1" dirty="0" smtClean="0"/>
              <a:t>5 </a:t>
            </a:r>
            <a:r>
              <a:rPr lang="ko-KR" altLang="en-US" sz="1800" b="1" smtClean="0"/>
              <a:t>전체 시스템</a:t>
            </a:r>
            <a:endParaRPr lang="ko-KR" alt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26681"/>
            <a:ext cx="651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기존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시스템과 동일하게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씨앗을 얻어 작물을 심고 업그레이드 시킬 수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전에 없는 작물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 분해 시스템이 새로 추가된다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794725" y="1063946"/>
            <a:ext cx="4784770" cy="2858529"/>
            <a:chOff x="3794725" y="1063946"/>
            <a:chExt cx="4784770" cy="2858529"/>
          </a:xfrm>
        </p:grpSpPr>
        <p:sp>
          <p:nvSpPr>
            <p:cNvPr id="3" name="TextBox 2"/>
            <p:cNvSpPr txBox="1"/>
            <p:nvPr/>
          </p:nvSpPr>
          <p:spPr>
            <a:xfrm>
              <a:off x="4447228" y="1063946"/>
              <a:ext cx="1043877" cy="246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특수 작물 씨앗</a:t>
              </a:r>
              <a:endParaRPr lang="ko-KR" alt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84664" y="1916561"/>
              <a:ext cx="1268296" cy="4001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현 시즌</a:t>
              </a:r>
              <a:r>
                <a:rPr lang="en-US" altLang="ko-KR" sz="1000" dirty="0" smtClean="0"/>
                <a:t> </a:t>
              </a:r>
            </a:p>
            <a:p>
              <a:pPr algn="ctr"/>
              <a:r>
                <a:rPr lang="ko-KR" altLang="en-US" sz="1000" dirty="0" smtClean="0"/>
                <a:t> 초</a:t>
              </a:r>
              <a:r>
                <a:rPr lang="en-US" altLang="ko-KR" sz="1000" dirty="0" smtClean="0"/>
                <a:t>/</a:t>
              </a:r>
              <a:r>
                <a:rPr lang="ko-KR" altLang="en-US" sz="1000" smtClean="0"/>
                <a:t>중반 </a:t>
              </a:r>
              <a:r>
                <a:rPr lang="ko-KR" altLang="en-US" sz="1000" dirty="0" smtClean="0"/>
                <a:t>단계 작물</a:t>
              </a:r>
              <a:endParaRPr lang="ko-KR" altLang="en-US" sz="10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65361" y="1916561"/>
              <a:ext cx="742511" cy="4001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현 시즌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최종</a:t>
              </a:r>
              <a:r>
                <a:rPr lang="en-US" altLang="ko-KR" sz="1000" dirty="0" smtClean="0"/>
                <a:t> </a:t>
              </a:r>
              <a:r>
                <a:rPr lang="ko-KR" altLang="en-US" sz="1000" smtClean="0"/>
                <a:t>작물</a:t>
              </a:r>
              <a:endParaRPr lang="en-US" altLang="ko-KR" sz="1000" dirty="0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94725" y="1916561"/>
              <a:ext cx="742511" cy="246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특수 작물</a:t>
              </a:r>
              <a:endParaRPr lang="en-US" altLang="ko-KR" sz="1000" dirty="0" smtClean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94706" y="2793891"/>
              <a:ext cx="748923" cy="4001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</a:t>
              </a:r>
              <a:r>
                <a:rPr lang="en-US" altLang="ko-KR" sz="1000" dirty="0" smtClean="0"/>
                <a:t>/</a:t>
              </a:r>
              <a:r>
                <a:rPr lang="ko-KR" altLang="en-US" sz="100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분해</a:t>
              </a:r>
              <a:endParaRPr lang="ko-KR" altLang="en-US" sz="10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97912" y="3407610"/>
              <a:ext cx="742511" cy="2462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보상 획득</a:t>
              </a:r>
              <a:endParaRPr lang="en-US" altLang="ko-KR" sz="1000" dirty="0" smtClean="0"/>
            </a:p>
          </p:txBody>
        </p:sp>
        <p:cxnSp>
          <p:nvCxnSpPr>
            <p:cNvPr id="8" name="직선 화살표 연결선 7"/>
            <p:cNvCxnSpPr>
              <a:stCxn id="3" idx="2"/>
              <a:endCxn id="54" idx="0"/>
            </p:cNvCxnSpPr>
            <p:nvPr/>
          </p:nvCxnSpPr>
          <p:spPr>
            <a:xfrm>
              <a:off x="4969167" y="1310167"/>
              <a:ext cx="1" cy="14837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6536530" y="1916561"/>
              <a:ext cx="825867" cy="4001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업그레이드</a:t>
              </a:r>
              <a:endParaRPr lang="ko-KR" altLang="en-US" sz="1000" dirty="0"/>
            </a:p>
          </p:txBody>
        </p:sp>
        <p:cxnSp>
          <p:nvCxnSpPr>
            <p:cNvPr id="70" name="직선 화살표 연결선 69"/>
            <p:cNvCxnSpPr>
              <a:stCxn id="54" idx="2"/>
              <a:endCxn id="55" idx="0"/>
            </p:cNvCxnSpPr>
            <p:nvPr/>
          </p:nvCxnSpPr>
          <p:spPr>
            <a:xfrm>
              <a:off x="4969168" y="3194001"/>
              <a:ext cx="0" cy="2136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64" idx="3"/>
              <a:endCxn id="52" idx="1"/>
            </p:cNvCxnSpPr>
            <p:nvPr/>
          </p:nvCxnSpPr>
          <p:spPr>
            <a:xfrm>
              <a:off x="7362397" y="2116616"/>
              <a:ext cx="4029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51" idx="3"/>
              <a:endCxn id="64" idx="1"/>
            </p:cNvCxnSpPr>
            <p:nvPr/>
          </p:nvCxnSpPr>
          <p:spPr>
            <a:xfrm>
              <a:off x="6352960" y="2116616"/>
              <a:ext cx="1835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4511966" y="2628276"/>
              <a:ext cx="914400" cy="120232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029201" y="1782155"/>
              <a:ext cx="3550294" cy="668921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 설명선 34"/>
            <p:cNvSpPr/>
            <p:nvPr/>
          </p:nvSpPr>
          <p:spPr>
            <a:xfrm>
              <a:off x="5704322" y="3309827"/>
              <a:ext cx="914400" cy="612648"/>
            </a:xfrm>
            <a:prstGeom prst="wedgeRectCallout">
              <a:avLst>
                <a:gd name="adj1" fmla="val -71283"/>
                <a:gd name="adj2" fmla="val -26245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분해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컨탠츠</a:t>
              </a:r>
              <a:endParaRPr lang="ko-KR" altLang="en-US" sz="1000" dirty="0"/>
            </a:p>
          </p:txBody>
        </p:sp>
        <p:sp>
          <p:nvSpPr>
            <p:cNvPr id="82" name="사각형 설명선 81"/>
            <p:cNvSpPr/>
            <p:nvPr/>
          </p:nvSpPr>
          <p:spPr>
            <a:xfrm>
              <a:off x="7418172" y="2628275"/>
              <a:ext cx="914400" cy="612648"/>
            </a:xfrm>
            <a:prstGeom prst="wedgeRectCallout">
              <a:avLst>
                <a:gd name="adj1" fmla="val -37950"/>
                <a:gd name="adj2" fmla="val -71963"/>
              </a:avLst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기존 </a:t>
              </a:r>
              <a:r>
                <a:rPr lang="ko-KR" altLang="en-US" sz="1000" dirty="0" err="1" smtClean="0"/>
                <a:t>홈가든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컨탠츠</a:t>
              </a:r>
              <a:endParaRPr lang="ko-KR" altLang="en-US" sz="1000" dirty="0"/>
            </a:p>
          </p:txBody>
        </p:sp>
      </p:grpSp>
      <p:cxnSp>
        <p:nvCxnSpPr>
          <p:cNvPr id="5" name="직선 화살표 연결선 4"/>
          <p:cNvCxnSpPr>
            <a:stCxn id="53" idx="3"/>
            <a:endCxn id="54" idx="0"/>
          </p:cNvCxnSpPr>
          <p:nvPr/>
        </p:nvCxnSpPr>
        <p:spPr>
          <a:xfrm>
            <a:off x="4537236" y="2039672"/>
            <a:ext cx="431932" cy="754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3" idx="2"/>
            <a:endCxn id="81" idx="0"/>
          </p:cNvCxnSpPr>
          <p:nvPr/>
        </p:nvCxnSpPr>
        <p:spPr>
          <a:xfrm>
            <a:off x="4969167" y="1310167"/>
            <a:ext cx="1835181" cy="471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9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작물 </a:t>
            </a:r>
            <a:r>
              <a:rPr lang="en-US" altLang="ko-KR" sz="1800" b="1" dirty="0" smtClean="0"/>
              <a:t>/ </a:t>
            </a:r>
            <a:r>
              <a:rPr lang="ko-KR" altLang="en-US" sz="1800" b="1" smtClean="0"/>
              <a:t>작물 씨앗 분해</a:t>
            </a:r>
            <a:endParaRPr lang="ko-KR" altLang="en-US" sz="18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0" y="327154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작물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작물 씨앗 분해를 많이 할 경우 홈가든 게이지가 차며 홈가든 게이지가 일정 이상 찾을 때 아래와 같이 그에 맞는 버프를 획득할 수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smtClean="0"/>
              <a:t>획득한 버프 및 게이지는 각 달 첫 업데이트 날에 초기화 된다</a:t>
            </a:r>
            <a:r>
              <a:rPr lang="en-US" altLang="ko-KR" sz="1000" dirty="0" smtClean="0"/>
              <a:t>.)</a:t>
            </a:r>
            <a:endParaRPr lang="ko-KR" altLang="en-US" sz="1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905533" y="-10474"/>
            <a:ext cx="5867834" cy="2032310"/>
            <a:chOff x="214182" y="2505016"/>
            <a:chExt cx="5867834" cy="2032310"/>
          </a:xfrm>
        </p:grpSpPr>
        <p:grpSp>
          <p:nvGrpSpPr>
            <p:cNvPr id="15" name="그룹 14"/>
            <p:cNvGrpSpPr/>
            <p:nvPr/>
          </p:nvGrpSpPr>
          <p:grpSpPr>
            <a:xfrm>
              <a:off x="214182" y="2505016"/>
              <a:ext cx="5867834" cy="1384935"/>
              <a:chOff x="214182" y="2505016"/>
              <a:chExt cx="5867834" cy="1384935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14182" y="3220653"/>
                <a:ext cx="5585046" cy="23495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3795667" y="3097427"/>
                <a:ext cx="0" cy="48463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>
                <a:off x="5799228" y="3094253"/>
                <a:ext cx="0" cy="48463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직사각형 32"/>
              <p:cNvSpPr/>
              <p:nvPr/>
            </p:nvSpPr>
            <p:spPr>
              <a:xfrm>
                <a:off x="214182" y="3220653"/>
                <a:ext cx="3024318" cy="2349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" name="직선 연결선 10"/>
              <p:cNvCxnSpPr/>
              <p:nvPr/>
            </p:nvCxnSpPr>
            <p:spPr>
              <a:xfrm>
                <a:off x="1769663" y="3097427"/>
                <a:ext cx="0" cy="48463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487374" y="3520619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100</a:t>
                </a:r>
                <a:endParaRPr lang="ko-KR" alt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13378" y="3520619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2</a:t>
                </a:r>
                <a:r>
                  <a:rPr lang="en-US" altLang="ko-KR" dirty="0" smtClean="0"/>
                  <a:t>00</a:t>
                </a:r>
                <a:endParaRPr lang="ko-KR" alt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17438" y="3520619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3</a:t>
                </a:r>
                <a:r>
                  <a:rPr lang="en-US" altLang="ko-KR" dirty="0" smtClean="0"/>
                  <a:t>00</a:t>
                </a:r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956190" y="318268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</a:rPr>
                  <a:t>17</a:t>
                </a:r>
                <a:r>
                  <a:rPr lang="en-US" altLang="ko-KR" sz="1400" dirty="0" smtClean="0"/>
                  <a:t>0</a:t>
                </a:r>
                <a:endParaRPr lang="ko-KR" altLang="en-US" sz="1400"/>
              </a:p>
            </p:txBody>
          </p:sp>
          <p:sp>
            <p:nvSpPr>
              <p:cNvPr id="42" name="사각형 설명선 41"/>
              <p:cNvSpPr/>
              <p:nvPr/>
            </p:nvSpPr>
            <p:spPr>
              <a:xfrm>
                <a:off x="2881267" y="2505016"/>
                <a:ext cx="914400" cy="612648"/>
              </a:xfrm>
              <a:prstGeom prst="wedgeRectCallou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유저가 쌓은 게이지 수치</a:t>
                </a:r>
                <a:endParaRPr lang="ko-KR" altLang="en-US" sz="1000" dirty="0"/>
              </a:p>
            </p:txBody>
          </p:sp>
        </p:grpSp>
        <p:sp>
          <p:nvSpPr>
            <p:cNvPr id="44" name="사각형 설명선 43"/>
            <p:cNvSpPr/>
            <p:nvPr/>
          </p:nvSpPr>
          <p:spPr>
            <a:xfrm>
              <a:off x="1423361" y="3924678"/>
              <a:ext cx="914400" cy="612648"/>
            </a:xfrm>
            <a:prstGeom prst="wedgeRectCallout">
              <a:avLst>
                <a:gd name="adj1" fmla="val -14166"/>
                <a:gd name="adj2" fmla="val -63122"/>
              </a:avLst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보상 기준이 </a:t>
              </a:r>
              <a:r>
                <a:rPr lang="ko-KR" altLang="en-US" sz="1000" smtClean="0"/>
                <a:t>되는 게이지 수치</a:t>
              </a:r>
              <a:endParaRPr lang="ko-KR" altLang="en-US" sz="10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547682" y="3578793"/>
              <a:ext cx="4487358" cy="269308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6416040" y="1440180"/>
            <a:ext cx="4413887" cy="1371160"/>
            <a:chOff x="3786669" y="2762952"/>
            <a:chExt cx="4413887" cy="1371160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/>
            <a:srcRect t="60807" b="15924"/>
            <a:stretch/>
          </p:blipFill>
          <p:spPr>
            <a:xfrm>
              <a:off x="3786669" y="3067312"/>
              <a:ext cx="4413887" cy="1066800"/>
            </a:xfrm>
            <a:prstGeom prst="rect">
              <a:avLst/>
            </a:prstGeom>
          </p:spPr>
        </p:pic>
        <p:sp>
          <p:nvSpPr>
            <p:cNvPr id="49" name="사각형 설명선 48"/>
            <p:cNvSpPr/>
            <p:nvPr/>
          </p:nvSpPr>
          <p:spPr>
            <a:xfrm>
              <a:off x="4464117" y="2762952"/>
              <a:ext cx="1463771" cy="247744"/>
            </a:xfrm>
            <a:prstGeom prst="wedgeRectCallout">
              <a:avLst>
                <a:gd name="adj1" fmla="val -19271"/>
                <a:gd name="adj2" fmla="val 9325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보상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398561" y="3131704"/>
              <a:ext cx="3192864" cy="392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30848" y="1807847"/>
            <a:ext cx="4413887" cy="1495861"/>
            <a:chOff x="1131523" y="1361639"/>
            <a:chExt cx="4413887" cy="149586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/>
            <a:srcRect t="60807" b="15924"/>
            <a:stretch/>
          </p:blipFill>
          <p:spPr>
            <a:xfrm>
              <a:off x="1131523" y="1361639"/>
              <a:ext cx="4413887" cy="1066800"/>
            </a:xfrm>
            <a:prstGeom prst="rect">
              <a:avLst/>
            </a:prstGeom>
          </p:spPr>
        </p:pic>
        <p:sp>
          <p:nvSpPr>
            <p:cNvPr id="67" name="왼쪽 화살표 66"/>
            <p:cNvSpPr/>
            <p:nvPr/>
          </p:nvSpPr>
          <p:spPr>
            <a:xfrm rot="2911729">
              <a:off x="3724842" y="1743383"/>
              <a:ext cx="434160" cy="312651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 설명선 67"/>
            <p:cNvSpPr/>
            <p:nvPr/>
          </p:nvSpPr>
          <p:spPr>
            <a:xfrm>
              <a:off x="3566448" y="2251614"/>
              <a:ext cx="1386552" cy="605886"/>
            </a:xfrm>
            <a:prstGeom prst="wedgeRectCallout">
              <a:avLst>
                <a:gd name="adj1" fmla="val -15932"/>
                <a:gd name="adj2" fmla="val -75974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보상 아이템 </a:t>
              </a:r>
              <a:r>
                <a:rPr lang="en-US" altLang="ko-KR" sz="1000" dirty="0" smtClean="0"/>
                <a:t>A-3</a:t>
              </a:r>
            </a:p>
            <a:p>
              <a:pPr algn="ctr"/>
              <a:r>
                <a:rPr lang="ko-KR" altLang="en-US" sz="1000" dirty="0" smtClean="0"/>
                <a:t>보상 아이템 </a:t>
              </a:r>
              <a:r>
                <a:rPr lang="en-US" altLang="ko-KR" sz="1000" dirty="0" smtClean="0"/>
                <a:t>B-3</a:t>
              </a:r>
            </a:p>
            <a:p>
              <a:pPr algn="ctr"/>
              <a:r>
                <a:rPr lang="ko-KR" altLang="en-US" sz="1000" dirty="0" smtClean="0"/>
                <a:t>보상 </a:t>
              </a:r>
              <a:r>
                <a:rPr lang="ko-KR" altLang="en-US" sz="1000" smtClean="0"/>
                <a:t>아이템 </a:t>
              </a:r>
              <a:r>
                <a:rPr lang="en-US" altLang="ko-KR" sz="1000" dirty="0" smtClean="0"/>
                <a:t>C-3</a:t>
              </a:r>
              <a:endParaRPr lang="ko-KR" altLang="en-US" sz="10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416040" y="3455603"/>
            <a:ext cx="4413887" cy="1949089"/>
            <a:chOff x="6416040" y="3455603"/>
            <a:chExt cx="4413887" cy="1949089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/>
            <a:srcRect t="60807" b="15924"/>
            <a:stretch/>
          </p:blipFill>
          <p:spPr>
            <a:xfrm>
              <a:off x="6416040" y="3455603"/>
              <a:ext cx="4413887" cy="1066800"/>
            </a:xfrm>
            <a:prstGeom prst="rect">
              <a:avLst/>
            </a:prstGeom>
          </p:spPr>
        </p:pic>
        <p:sp>
          <p:nvSpPr>
            <p:cNvPr id="69" name="왼쪽 화살표 68"/>
            <p:cNvSpPr/>
            <p:nvPr/>
          </p:nvSpPr>
          <p:spPr>
            <a:xfrm rot="2911729">
              <a:off x="8251122" y="3832678"/>
              <a:ext cx="434160" cy="312651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왼쪽 화살표 70"/>
            <p:cNvSpPr/>
            <p:nvPr/>
          </p:nvSpPr>
          <p:spPr>
            <a:xfrm rot="16200000">
              <a:off x="8452610" y="4579036"/>
              <a:ext cx="356697" cy="299791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94954" y="4935460"/>
              <a:ext cx="2456058" cy="4692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우편함으로 보상 지급됨</a:t>
              </a:r>
              <a:endParaRPr lang="ko-KR" altLang="en-US" sz="12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4227" y="3505514"/>
            <a:ext cx="4413887" cy="1543936"/>
            <a:chOff x="1031556" y="3999903"/>
            <a:chExt cx="4413887" cy="1543936"/>
          </a:xfrm>
        </p:grpSpPr>
        <p:grpSp>
          <p:nvGrpSpPr>
            <p:cNvPr id="72" name="그룹 71"/>
            <p:cNvGrpSpPr/>
            <p:nvPr/>
          </p:nvGrpSpPr>
          <p:grpSpPr>
            <a:xfrm>
              <a:off x="1031556" y="3999903"/>
              <a:ext cx="4413887" cy="1066800"/>
              <a:chOff x="6416040" y="3455603"/>
              <a:chExt cx="4413887" cy="1066800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"/>
              <a:srcRect t="60807" b="15924"/>
              <a:stretch/>
            </p:blipFill>
            <p:spPr>
              <a:xfrm>
                <a:off x="6416040" y="3455603"/>
                <a:ext cx="4413887" cy="1066800"/>
              </a:xfrm>
              <a:prstGeom prst="rect">
                <a:avLst/>
              </a:prstGeom>
            </p:spPr>
          </p:pic>
          <p:sp>
            <p:nvSpPr>
              <p:cNvPr id="74" name="왼쪽 화살표 73"/>
              <p:cNvSpPr/>
              <p:nvPr/>
            </p:nvSpPr>
            <p:spPr>
              <a:xfrm rot="2911729">
                <a:off x="7374822" y="3832678"/>
                <a:ext cx="434160" cy="312651"/>
              </a:xfrm>
              <a:prstGeom prst="lef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사각형 설명선 76"/>
            <p:cNvSpPr/>
            <p:nvPr/>
          </p:nvSpPr>
          <p:spPr>
            <a:xfrm>
              <a:off x="1828672" y="4937953"/>
              <a:ext cx="1386552" cy="605886"/>
            </a:xfrm>
            <a:prstGeom prst="wedgeRectCallout">
              <a:avLst>
                <a:gd name="adj1" fmla="val -15932"/>
                <a:gd name="adj2" fmla="val -75974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보상 아이템 </a:t>
              </a:r>
              <a:r>
                <a:rPr lang="en-US" altLang="ko-KR" sz="1000" dirty="0" smtClean="0"/>
                <a:t>A-1</a:t>
              </a:r>
            </a:p>
            <a:p>
              <a:pPr algn="ctr"/>
              <a:r>
                <a:rPr lang="ko-KR" altLang="en-US" sz="1000" dirty="0" smtClean="0"/>
                <a:t>보상 아이템 </a:t>
              </a:r>
              <a:r>
                <a:rPr lang="en-US" altLang="ko-KR" sz="1000" dirty="0" smtClean="0"/>
                <a:t>B-1</a:t>
              </a:r>
            </a:p>
            <a:p>
              <a:pPr algn="ctr"/>
              <a:r>
                <a:rPr lang="ko-KR" altLang="en-US" sz="1000" dirty="0" smtClean="0"/>
                <a:t>보상 </a:t>
              </a:r>
              <a:r>
                <a:rPr lang="ko-KR" altLang="en-US" sz="1000" smtClean="0"/>
                <a:t>아이템 </a:t>
              </a:r>
              <a:r>
                <a:rPr lang="en-US" altLang="ko-KR" sz="1000" dirty="0" smtClean="0"/>
                <a:t>C-1</a:t>
              </a:r>
              <a:endParaRPr lang="ko-KR" altLang="en-US" sz="1000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478114" y="3401995"/>
            <a:ext cx="3804234" cy="2670279"/>
            <a:chOff x="4478114" y="3401995"/>
            <a:chExt cx="3804234" cy="267027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114" y="3401995"/>
              <a:ext cx="3804234" cy="2670279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762066" y="4389512"/>
              <a:ext cx="293541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초기화 시 아직 지급받지 않은 모든 보상은 모두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지급되지 않습니다</a:t>
              </a:r>
              <a:r>
                <a:rPr lang="en-US" altLang="ko-KR" sz="1000" dirty="0" smtClean="0"/>
                <a:t>.</a:t>
              </a:r>
            </a:p>
            <a:p>
              <a:r>
                <a:rPr lang="ko-KR" altLang="en-US" sz="1000" dirty="0" smtClean="0"/>
                <a:t>그래도 초기화를 진행하시겠습니까</a:t>
              </a:r>
              <a:r>
                <a:rPr lang="en-US" altLang="ko-KR" sz="1000" dirty="0" smtClean="0"/>
                <a:t>?</a:t>
              </a:r>
            </a:p>
          </p:txBody>
        </p:sp>
      </p:grpSp>
      <p:pic>
        <p:nvPicPr>
          <p:cNvPr id="79" name="그림 7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06" y="548309"/>
            <a:ext cx="3456940" cy="2322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5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2000249" y="742048"/>
            <a:ext cx="4400551" cy="4582427"/>
            <a:chOff x="2000249" y="742048"/>
            <a:chExt cx="4400551" cy="4582427"/>
          </a:xfrm>
        </p:grpSpPr>
        <p:sp>
          <p:nvSpPr>
            <p:cNvPr id="54" name="직사각형 53"/>
            <p:cNvSpPr/>
            <p:nvPr/>
          </p:nvSpPr>
          <p:spPr>
            <a:xfrm>
              <a:off x="2000250" y="752475"/>
              <a:ext cx="440055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000249" y="752475"/>
              <a:ext cx="440055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분해</a:t>
              </a:r>
              <a:endParaRPr lang="ko-KR" altLang="en-US" dirty="0"/>
            </a:p>
          </p:txBody>
        </p:sp>
        <p:sp>
          <p:nvSpPr>
            <p:cNvPr id="56" name="곱셈 기호 55"/>
            <p:cNvSpPr/>
            <p:nvPr/>
          </p:nvSpPr>
          <p:spPr>
            <a:xfrm>
              <a:off x="5861403" y="742048"/>
              <a:ext cx="516155" cy="516155"/>
            </a:xfrm>
            <a:prstGeom prst="mathMultiply">
              <a:avLst>
                <a:gd name="adj1" fmla="val 1798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068088" y="3631347"/>
              <a:ext cx="4237534" cy="1612164"/>
              <a:chOff x="2068088" y="3974247"/>
              <a:chExt cx="4237534" cy="1612164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2847172" y="5172074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 하기</a:t>
                </a:r>
                <a:endParaRPr lang="ko-KR" altLang="en-US" dirty="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2068088" y="4407942"/>
                <a:ext cx="3393491" cy="2349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/>
              <p:cNvCxnSpPr/>
              <p:nvPr/>
            </p:nvCxnSpPr>
            <p:spPr>
              <a:xfrm>
                <a:off x="4612963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5461579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5" name="직사각형 104"/>
              <p:cNvSpPr/>
              <p:nvPr/>
            </p:nvSpPr>
            <p:spPr>
              <a:xfrm>
                <a:off x="2071688" y="4405416"/>
                <a:ext cx="1852491" cy="2374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2915731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3764347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312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6788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6916" y="3974247"/>
                <a:ext cx="397338" cy="407933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884" y="3987264"/>
                <a:ext cx="358982" cy="397442"/>
              </a:xfrm>
              <a:prstGeom prst="rect">
                <a:avLst/>
              </a:prstGeom>
            </p:spPr>
          </p:pic>
          <p:sp>
            <p:nvSpPr>
              <p:cNvPr id="112" name="직사각형 111"/>
              <p:cNvSpPr/>
              <p:nvPr/>
            </p:nvSpPr>
            <p:spPr>
              <a:xfrm>
                <a:off x="5597321" y="4405417"/>
                <a:ext cx="708301" cy="23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/>
                  <a:t>초기화</a:t>
                </a:r>
                <a:endParaRPr lang="ko-KR" altLang="en-US" sz="1000" dirty="0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2070446" y="1360402"/>
              <a:ext cx="4245427" cy="935123"/>
              <a:chOff x="2070447" y="1360402"/>
              <a:chExt cx="3985968" cy="877973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씨앗 정보</a:t>
                  </a:r>
                  <a:endParaRPr lang="ko-KR" altLang="en-US" sz="900" dirty="0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</a:t>
                  </a:r>
                  <a:r>
                    <a:rPr lang="ko-KR" altLang="en-US" sz="900" dirty="0" smtClean="0"/>
                    <a:t>정보</a:t>
                  </a:r>
                  <a:endParaRPr lang="ko-KR" altLang="en-US" sz="900" dirty="0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정보</a:t>
                  </a:r>
                </a:p>
              </p:txBody>
            </p:sp>
          </p:grpSp>
          <p:grpSp>
            <p:nvGrpSpPr>
              <p:cNvPr id="90" name="그룹 89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grpSp>
          <p:nvGrpSpPr>
            <p:cNvPr id="60" name="그룹 59"/>
            <p:cNvGrpSpPr/>
            <p:nvPr/>
          </p:nvGrpSpPr>
          <p:grpSpPr>
            <a:xfrm>
              <a:off x="2077810" y="2432998"/>
              <a:ext cx="4245427" cy="935123"/>
              <a:chOff x="2070447" y="1360402"/>
              <a:chExt cx="3985968" cy="877973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grpSp>
            <p:nvGrpSpPr>
              <p:cNvPr id="78" name="그룹 77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sp>
          <p:nvSpPr>
            <p:cNvPr id="61" name="TextBox 60"/>
            <p:cNvSpPr txBox="1"/>
            <p:nvPr/>
          </p:nvSpPr>
          <p:spPr>
            <a:xfrm>
              <a:off x="2727072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100</a:t>
              </a:r>
              <a:endParaRPr lang="ko-KR" altLang="en-US" sz="9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69203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11334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253466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777464" y="4065838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</a:t>
              </a:r>
              <a:r>
                <a:rPr lang="en-US" altLang="ko-KR" sz="900" dirty="0" smtClean="0"/>
                <a:t>10</a:t>
              </a:r>
              <a:endParaRPr lang="ko-KR" altLang="en-US" sz="900"/>
            </a:p>
          </p:txBody>
        </p:sp>
        <p:sp>
          <p:nvSpPr>
            <p:cNvPr id="68" name="곱셈 기호 67"/>
            <p:cNvSpPr/>
            <p:nvPr/>
          </p:nvSpPr>
          <p:spPr>
            <a:xfrm>
              <a:off x="2599700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곱셈 기호 68"/>
            <p:cNvSpPr/>
            <p:nvPr/>
          </p:nvSpPr>
          <p:spPr>
            <a:xfrm>
              <a:off x="3473594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곱셈 기호 69"/>
            <p:cNvSpPr/>
            <p:nvPr/>
          </p:nvSpPr>
          <p:spPr>
            <a:xfrm>
              <a:off x="4357098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563" y="1451417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245" y="1476845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348" y="1494818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그룹 73"/>
            <p:cNvGrpSpPr/>
            <p:nvPr/>
          </p:nvGrpSpPr>
          <p:grpSpPr>
            <a:xfrm>
              <a:off x="4672691" y="4915544"/>
              <a:ext cx="740840" cy="273845"/>
              <a:chOff x="4672691" y="4915544"/>
              <a:chExt cx="740840" cy="273845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4672691" y="4920926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- 3000</a:t>
                </a:r>
                <a:endParaRPr lang="ko-KR" altLang="en-US" sz="900"/>
              </a:p>
            </p:txBody>
          </p:sp>
          <p:pic>
            <p:nvPicPr>
              <p:cNvPr id="76" name="그림 7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5065344" y="4915544"/>
                <a:ext cx="348187" cy="273845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118244" y="4708912"/>
            <a:ext cx="1793886" cy="2031223"/>
            <a:chOff x="2936002" y="-257866"/>
            <a:chExt cx="1793886" cy="203122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9"/>
            <a:srcRect l="39442" t="12050" r="39842" b="64681"/>
            <a:stretch/>
          </p:blipFill>
          <p:spPr>
            <a:xfrm>
              <a:off x="2936002" y="-257866"/>
              <a:ext cx="914401" cy="1066800"/>
            </a:xfrm>
            <a:prstGeom prst="rect">
              <a:avLst/>
            </a:prstGeom>
          </p:spPr>
        </p:pic>
        <p:sp>
          <p:nvSpPr>
            <p:cNvPr id="52" name="왼쪽 화살표 51"/>
            <p:cNvSpPr/>
            <p:nvPr/>
          </p:nvSpPr>
          <p:spPr>
            <a:xfrm rot="2911729">
              <a:off x="3514727" y="384011"/>
              <a:ext cx="434160" cy="312651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 설명선 52"/>
            <p:cNvSpPr/>
            <p:nvPr/>
          </p:nvSpPr>
          <p:spPr>
            <a:xfrm>
              <a:off x="3356333" y="892242"/>
              <a:ext cx="1373555" cy="881115"/>
            </a:xfrm>
            <a:prstGeom prst="wedgeRectCallout">
              <a:avLst>
                <a:gd name="adj1" fmla="val -21268"/>
                <a:gd name="adj2" fmla="val -6190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dirty="0" smtClean="0"/>
                <a:t>다이아몬드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11</a:t>
              </a:r>
              <a:r>
                <a:rPr lang="ko-KR" altLang="en-US" sz="1000" smtClean="0"/>
                <a:t>월 탄생석 다이아몬드</a:t>
              </a:r>
              <a:r>
                <a:rPr lang="en-US" altLang="ko-KR" sz="1000" dirty="0" smtClean="0"/>
                <a:t>. </a:t>
              </a:r>
              <a:r>
                <a:rPr lang="ko-KR" altLang="en-US" sz="1000" smtClean="0"/>
                <a:t>영원함을 상징합니다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753224" y="371475"/>
            <a:ext cx="3448051" cy="6143625"/>
            <a:chOff x="6753224" y="371475"/>
            <a:chExt cx="3448051" cy="6143625"/>
          </a:xfrm>
        </p:grpSpPr>
        <p:grpSp>
          <p:nvGrpSpPr>
            <p:cNvPr id="5" name="그룹 4"/>
            <p:cNvGrpSpPr/>
            <p:nvPr/>
          </p:nvGrpSpPr>
          <p:grpSpPr>
            <a:xfrm>
              <a:off x="6753224" y="371475"/>
              <a:ext cx="3448051" cy="6019800"/>
              <a:chOff x="6753224" y="371475"/>
              <a:chExt cx="3448051" cy="60198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6753225" y="371475"/>
                <a:ext cx="3448050" cy="6019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753224" y="371475"/>
                <a:ext cx="3448051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인벤토리</a:t>
                </a:r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790661" y="895350"/>
                <a:ext cx="109604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/>
                  <a:t>씨앗</a:t>
                </a:r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790660" y="1390649"/>
                <a:ext cx="3286789" cy="4333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6819065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940633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062200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819065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940633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9062200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9253978" y="892751"/>
                <a:ext cx="823471" cy="4502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씨앗</a:t>
                </a:r>
                <a:endParaRPr lang="en-US" altLang="ko-KR" sz="1000" dirty="0" smtClean="0"/>
              </a:p>
              <a:p>
                <a:pPr algn="ctr"/>
                <a:r>
                  <a:rPr lang="en-US" altLang="ko-KR" sz="1000" dirty="0" smtClean="0"/>
                  <a:t>6</a:t>
                </a:r>
                <a:r>
                  <a:rPr lang="ko-KR" altLang="en-US" sz="1000" smtClean="0"/>
                  <a:t>개</a:t>
                </a:r>
                <a:endParaRPr lang="ko-KR" altLang="en-US" sz="10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819065" y="1415177"/>
                <a:ext cx="7873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smtClean="0"/>
                  <a:t>씨앗</a:t>
                </a:r>
                <a:r>
                  <a:rPr lang="en-US" altLang="ko-KR" sz="1000" dirty="0" smtClean="0"/>
                  <a:t>&gt;</a:t>
                </a:r>
                <a:r>
                  <a:rPr lang="ko-KR" altLang="en-US" sz="1000" smtClean="0"/>
                  <a:t>전체</a:t>
                </a:r>
                <a:endParaRPr lang="ko-KR" altLang="en-US" sz="10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8917778" y="1444618"/>
                <a:ext cx="788197" cy="1936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전체</a:t>
                </a:r>
                <a:endParaRPr lang="ko-KR" altLang="en-US" sz="1000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9705976" y="1444618"/>
                <a:ext cx="318594" cy="1936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37" name="1/2 액자 36"/>
              <p:cNvSpPr/>
              <p:nvPr/>
            </p:nvSpPr>
            <p:spPr>
              <a:xfrm rot="13500000">
                <a:off x="9796612" y="1431528"/>
                <a:ext cx="137321" cy="13732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6819065" y="2640041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루비씨앗</a:t>
                </a:r>
                <a:endParaRPr lang="ko-KR" altLang="en-US" sz="800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7940633" y="2640041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사파이어씨앗</a:t>
                </a:r>
                <a:endParaRPr lang="ko-KR" altLang="en-US" sz="800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9062200" y="2640040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다이아몬드 씨앗</a:t>
                </a:r>
                <a:endParaRPr lang="ko-KR" altLang="en-US" sz="800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6819065" y="3887816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활화산 섬</a:t>
                </a:r>
                <a:endParaRPr lang="ko-KR" altLang="en-US" sz="10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7940633" y="3887816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엔젤 씨앗</a:t>
                </a:r>
                <a:endParaRPr lang="ko-KR" altLang="en-US" sz="1000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9062200" y="3887815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 smtClean="0"/>
                  <a:t>갤럭시</a:t>
                </a:r>
                <a:r>
                  <a:rPr lang="ko-KR" altLang="en-US" sz="1000" dirty="0" smtClean="0"/>
                  <a:t> 씨</a:t>
                </a:r>
                <a:endParaRPr lang="ko-KR" altLang="en-US" sz="1000" dirty="0"/>
              </a:p>
            </p:txBody>
          </p:sp>
          <p:pic>
            <p:nvPicPr>
              <p:cNvPr id="44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789" y="1723902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5451" y="1756950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1634" y="1759683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2" descr="http://www.wpclipart.com/geography/islands/island_icon_round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870" y="3032699"/>
                <a:ext cx="782568" cy="792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4" descr="http://tarotreadingsbymarthareed.com/wp-content/uploads/2016/03/Three-of-Cups-II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532" y="2974314"/>
                <a:ext cx="638241" cy="85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http://s.nx.com/S2/Game/maplestory2/maview/img/npc/11000508_EnchantMaster1.pn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5" r="15257"/>
              <a:stretch/>
            </p:blipFill>
            <p:spPr bwMode="auto">
              <a:xfrm>
                <a:off x="8139653" y="2899352"/>
                <a:ext cx="588802" cy="971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0" r="9715" b="5950"/>
              <a:stretch/>
            </p:blipFill>
            <p:spPr>
              <a:xfrm>
                <a:off x="6880789" y="5748842"/>
                <a:ext cx="3119438" cy="618114"/>
              </a:xfrm>
              <a:prstGeom prst="rect">
                <a:avLst/>
              </a:prstGeom>
            </p:spPr>
          </p:pic>
        </p:grpSp>
        <p:sp>
          <p:nvSpPr>
            <p:cNvPr id="170" name="직사각형 169"/>
            <p:cNvSpPr/>
            <p:nvPr/>
          </p:nvSpPr>
          <p:spPr>
            <a:xfrm>
              <a:off x="6762749" y="923925"/>
              <a:ext cx="1085851" cy="447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사각형 설명선 170"/>
            <p:cNvSpPr/>
            <p:nvPr/>
          </p:nvSpPr>
          <p:spPr>
            <a:xfrm>
              <a:off x="6805561" y="431829"/>
              <a:ext cx="986970" cy="332677"/>
            </a:xfrm>
            <a:prstGeom prst="wedgeRectCallout">
              <a:avLst>
                <a:gd name="adj1" fmla="val 19374"/>
                <a:gd name="adj2" fmla="val 7681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탭</a:t>
              </a:r>
              <a:endParaRPr lang="ko-KR" altLang="en-US" sz="1000" dirty="0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9420225" y="904874"/>
              <a:ext cx="650699" cy="447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사각형 설명선 172"/>
            <p:cNvSpPr/>
            <p:nvPr/>
          </p:nvSpPr>
          <p:spPr>
            <a:xfrm>
              <a:off x="9039225" y="452786"/>
              <a:ext cx="1048830" cy="332677"/>
            </a:xfrm>
            <a:prstGeom prst="wedgeRectCallout">
              <a:avLst>
                <a:gd name="adj1" fmla="val 19374"/>
                <a:gd name="adj2" fmla="val 7681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개수 표시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6762749" y="1419225"/>
              <a:ext cx="3324226" cy="29622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6829424" y="5648325"/>
              <a:ext cx="3324226" cy="866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사각형 설명선 175"/>
            <p:cNvSpPr/>
            <p:nvPr/>
          </p:nvSpPr>
          <p:spPr>
            <a:xfrm>
              <a:off x="7511966" y="4572697"/>
              <a:ext cx="1080402" cy="332677"/>
            </a:xfrm>
            <a:prstGeom prst="wedgeRectCallout">
              <a:avLst>
                <a:gd name="adj1" fmla="val 18409"/>
                <a:gd name="adj2" fmla="val -9210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보유 씨앗 표시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  <p:sp>
          <p:nvSpPr>
            <p:cNvPr id="177" name="사각형 설명선 176"/>
            <p:cNvSpPr/>
            <p:nvPr/>
          </p:nvSpPr>
          <p:spPr>
            <a:xfrm>
              <a:off x="8592368" y="5189389"/>
              <a:ext cx="986970" cy="332677"/>
            </a:xfrm>
            <a:prstGeom prst="wedgeRectCallout">
              <a:avLst>
                <a:gd name="adj1" fmla="val 19374"/>
                <a:gd name="adj2" fmla="val 7681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유저 재화 </a:t>
              </a:r>
              <a:r>
                <a:rPr lang="en-US" altLang="ko-KR" sz="1000" dirty="0" smtClean="0"/>
                <a:t>UI</a:t>
              </a:r>
              <a:endParaRPr lang="ko-KR" altLang="en-US" sz="10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90106" y="186134"/>
            <a:ext cx="3451309" cy="6019800"/>
            <a:chOff x="690106" y="186134"/>
            <a:chExt cx="3451309" cy="6019800"/>
          </a:xfrm>
        </p:grpSpPr>
        <p:grpSp>
          <p:nvGrpSpPr>
            <p:cNvPr id="178" name="그룹 177"/>
            <p:cNvGrpSpPr/>
            <p:nvPr/>
          </p:nvGrpSpPr>
          <p:grpSpPr>
            <a:xfrm>
              <a:off x="690106" y="186134"/>
              <a:ext cx="3451309" cy="6019800"/>
              <a:chOff x="6749966" y="371475"/>
              <a:chExt cx="3451309" cy="6019800"/>
            </a:xfrm>
          </p:grpSpPr>
          <p:grpSp>
            <p:nvGrpSpPr>
              <p:cNvPr id="179" name="그룹 178"/>
              <p:cNvGrpSpPr/>
              <p:nvPr/>
            </p:nvGrpSpPr>
            <p:grpSpPr>
              <a:xfrm>
                <a:off x="6753224" y="371475"/>
                <a:ext cx="3448051" cy="6019800"/>
                <a:chOff x="6753224" y="371475"/>
                <a:chExt cx="3448051" cy="601980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>
                  <a:off x="6753225" y="371475"/>
                  <a:ext cx="3448050" cy="6019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6753224" y="371475"/>
                  <a:ext cx="3448051" cy="495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인벤토리</a:t>
                  </a:r>
                  <a:endParaRPr lang="ko-KR" altLang="en-US" dirty="0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6790661" y="895350"/>
                  <a:ext cx="1096040" cy="495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mtClean="0"/>
                    <a:t>씨앗</a:t>
                  </a:r>
                  <a:endParaRPr lang="ko-KR" altLang="en-US" dirty="0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6790660" y="1390649"/>
                  <a:ext cx="3286789" cy="43338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6819065" y="1685926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7940633" y="1685926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9062200" y="1685926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6819065" y="2933701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7940633" y="2933701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9062200" y="2933701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9253978" y="892751"/>
                  <a:ext cx="823471" cy="4502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</a:t>
                  </a:r>
                  <a:endParaRPr lang="en-US" altLang="ko-KR" sz="1000" dirty="0" smtClean="0"/>
                </a:p>
                <a:p>
                  <a:pPr algn="ctr"/>
                  <a:r>
                    <a:rPr lang="en-US" altLang="ko-KR" sz="1000" dirty="0" smtClean="0"/>
                    <a:t>6</a:t>
                  </a:r>
                  <a:r>
                    <a:rPr lang="ko-KR" altLang="en-US" sz="1000" smtClean="0"/>
                    <a:t>개</a:t>
                  </a:r>
                  <a:endParaRPr lang="ko-KR" altLang="en-US" sz="1000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6819065" y="1415177"/>
                  <a:ext cx="78739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smtClean="0"/>
                    <a:t>씨앗</a:t>
                  </a:r>
                  <a:r>
                    <a:rPr lang="en-US" altLang="ko-KR" sz="1000" dirty="0" smtClean="0"/>
                    <a:t>&gt;</a:t>
                  </a:r>
                  <a:r>
                    <a:rPr lang="ko-KR" altLang="en-US" sz="1000" smtClean="0"/>
                    <a:t>전체</a:t>
                  </a:r>
                  <a:endParaRPr lang="ko-KR" altLang="en-US" sz="1000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8917778" y="1444618"/>
                  <a:ext cx="788197" cy="1936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전체</a:t>
                  </a:r>
                  <a:endParaRPr lang="ko-KR" altLang="en-US" sz="1000" dirty="0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9705976" y="1444618"/>
                  <a:ext cx="318594" cy="19368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202" name="1/2 액자 201"/>
                <p:cNvSpPr/>
                <p:nvPr/>
              </p:nvSpPr>
              <p:spPr>
                <a:xfrm rot="13500000">
                  <a:off x="9796612" y="1431528"/>
                  <a:ext cx="137321" cy="137321"/>
                </a:xfrm>
                <a:prstGeom prst="halfFrame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6819065" y="2640041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 정보</a:t>
                  </a:r>
                  <a:endParaRPr lang="ko-KR" altLang="en-US" sz="1000" dirty="0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7940633" y="2640041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 정보</a:t>
                  </a:r>
                  <a:endParaRPr lang="ko-KR" altLang="en-US" sz="1000" dirty="0"/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>
                  <a:off x="9062200" y="2640040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 정보</a:t>
                  </a:r>
                  <a:endParaRPr lang="ko-KR" altLang="en-US" sz="1000" dirty="0"/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>
                  <a:off x="6819065" y="38878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 정보</a:t>
                  </a:r>
                  <a:endParaRPr lang="ko-KR" altLang="en-US" sz="1000" dirty="0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940633" y="38878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 정보</a:t>
                  </a:r>
                  <a:endParaRPr lang="ko-KR" altLang="en-US" sz="1000" dirty="0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9062200" y="3887815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 정보</a:t>
                  </a:r>
                  <a:endParaRPr lang="ko-KR" altLang="en-US" sz="1000" dirty="0"/>
                </a:p>
              </p:txBody>
            </p:sp>
            <p:pic>
              <p:nvPicPr>
                <p:cNvPr id="209" name="Picture 6" descr="http://icons.iconarchive.com/icons/aha-soft/jewelry/128/Gem-icon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0789" y="1723902"/>
                  <a:ext cx="832731" cy="832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0" name="Picture 8" descr="http://icons.iconarchive.com/icons/aha-soft/jewelry/128/Topaz-icon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05451" y="1756950"/>
                  <a:ext cx="832731" cy="832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1" name="Picture 10" descr="http://icons.iconarchive.com/icons/artdesigner/my-secret/128/diamond-icon.png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1634" y="1759683"/>
                  <a:ext cx="832731" cy="8327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2" name="Picture 12" descr="http://www.wpclipart.com/geography/islands/island_icon_round.pn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05870" y="3032699"/>
                  <a:ext cx="782568" cy="792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3" name="Picture 14" descr="http://tarotreadingsbymarthareed.com/wp-content/uploads/2016/03/Three-of-Cups-II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2532" y="2974314"/>
                  <a:ext cx="638241" cy="8509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4" name="Picture 8" descr="http://s.nx.com/S2/Game/maplestory2/maview/img/npc/11000508_EnchantMaster1.png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05" r="15257"/>
                <a:stretch/>
              </p:blipFill>
              <p:spPr bwMode="auto">
                <a:xfrm>
                  <a:off x="8139653" y="2899352"/>
                  <a:ext cx="588802" cy="9713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5" name="그림 214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0" r="9715" b="5950"/>
                <a:stretch/>
              </p:blipFill>
              <p:spPr>
                <a:xfrm>
                  <a:off x="6880789" y="5748842"/>
                  <a:ext cx="3119438" cy="618114"/>
                </a:xfrm>
                <a:prstGeom prst="rect">
                  <a:avLst/>
                </a:prstGeom>
              </p:spPr>
            </p:pic>
          </p:grpSp>
          <p:sp>
            <p:nvSpPr>
              <p:cNvPr id="184" name="직사각형 183"/>
              <p:cNvSpPr/>
              <p:nvPr/>
            </p:nvSpPr>
            <p:spPr>
              <a:xfrm>
                <a:off x="6762749" y="1419225"/>
                <a:ext cx="1021136" cy="2234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사각형 설명선 185"/>
              <p:cNvSpPr/>
              <p:nvPr/>
            </p:nvSpPr>
            <p:spPr>
              <a:xfrm>
                <a:off x="6749966" y="1829497"/>
                <a:ext cx="1080402" cy="332677"/>
              </a:xfrm>
              <a:prstGeom prst="wedgeRectCallout">
                <a:avLst>
                  <a:gd name="adj1" fmla="val 18409"/>
                  <a:gd name="adj2" fmla="val -92109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현재 </a:t>
                </a:r>
                <a:r>
                  <a:rPr lang="ko-KR" altLang="en-US" sz="1000" dirty="0" err="1" smtClean="0"/>
                  <a:t>인벤토리</a:t>
                </a:r>
                <a:r>
                  <a:rPr lang="ko-KR" altLang="en-US" sz="1000" dirty="0" smtClean="0"/>
                  <a:t> 위치 표시 </a:t>
                </a:r>
                <a:r>
                  <a:rPr lang="en-US" altLang="ko-KR" sz="1000" dirty="0" smtClean="0"/>
                  <a:t>UI</a:t>
                </a:r>
                <a:endParaRPr lang="ko-KR" altLang="en-US" sz="1000" dirty="0"/>
              </a:p>
            </p:txBody>
          </p:sp>
        </p:grpSp>
        <p:sp>
          <p:nvSpPr>
            <p:cNvPr id="216" name="직사각형 215"/>
            <p:cNvSpPr/>
            <p:nvPr/>
          </p:nvSpPr>
          <p:spPr>
            <a:xfrm>
              <a:off x="2818016" y="1214267"/>
              <a:ext cx="1201534" cy="2716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 설명선 216"/>
            <p:cNvSpPr/>
            <p:nvPr/>
          </p:nvSpPr>
          <p:spPr>
            <a:xfrm>
              <a:off x="2805233" y="1624539"/>
              <a:ext cx="1080402" cy="332677"/>
            </a:xfrm>
            <a:prstGeom prst="wedgeRectCallout">
              <a:avLst>
                <a:gd name="adj1" fmla="val 18409"/>
                <a:gd name="adj2" fmla="val -9210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필터 버튼</a:t>
              </a:r>
              <a:endParaRPr lang="ko-KR" altLang="en-US" sz="10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5"/>
          <a:srcRect t="16045" b="63260"/>
          <a:stretch/>
        </p:blipFill>
        <p:spPr>
          <a:xfrm>
            <a:off x="4542623" y="5441007"/>
            <a:ext cx="3462828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9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작물 </a:t>
            </a:r>
            <a:r>
              <a:rPr lang="ko-KR" altLang="en-US" sz="1800" b="1" dirty="0" err="1" smtClean="0"/>
              <a:t>변경권</a:t>
            </a:r>
            <a:endParaRPr lang="ko-KR" altLang="en-US" sz="18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0" y="326681"/>
            <a:ext cx="6853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스페셜 작물에서는 다른 작물에서 얻을 수 없는 갤럭시 작물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블루오션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몬스터 작물</a:t>
            </a:r>
            <a:r>
              <a:rPr lang="en-US" altLang="ko-KR" sz="1000" dirty="0"/>
              <a:t> </a:t>
            </a:r>
            <a:r>
              <a:rPr lang="ko-KR" altLang="en-US" sz="1000" smtClean="0"/>
              <a:t>용 변경권을 얻을 수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130" name="TextBox 129"/>
          <p:cNvSpPr txBox="1"/>
          <p:nvPr/>
        </p:nvSpPr>
        <p:spPr>
          <a:xfrm>
            <a:off x="0" y="1696612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용 작물 </a:t>
            </a:r>
            <a:r>
              <a:rPr lang="ko-KR" altLang="en-US" sz="1000" dirty="0" err="1" smtClean="0"/>
              <a:t>변경권은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시즌</a:t>
            </a:r>
            <a:r>
              <a:rPr lang="en-US" altLang="ko-KR" sz="1000" dirty="0" smtClean="0"/>
              <a:t>1 / </a:t>
            </a:r>
            <a:r>
              <a:rPr lang="ko-KR" altLang="en-US" sz="1000" smtClean="0"/>
              <a:t>시즌</a:t>
            </a:r>
            <a:r>
              <a:rPr lang="en-US" altLang="ko-KR" sz="1000" dirty="0" smtClean="0"/>
              <a:t>2 </a:t>
            </a:r>
            <a:r>
              <a:rPr lang="ko-KR" altLang="en-US" sz="1000" smtClean="0"/>
              <a:t>작물에 사용 시</a:t>
            </a:r>
            <a:r>
              <a:rPr lang="en-US" altLang="ko-KR" sz="1000" dirty="0" smtClean="0"/>
              <a:t> </a:t>
            </a:r>
            <a:r>
              <a:rPr lang="ko-KR" altLang="en-US" sz="1000" b="1" smtClean="0">
                <a:solidFill>
                  <a:srgbClr val="FF0000"/>
                </a:solidFill>
              </a:rPr>
              <a:t>각 달에 맞는 </a:t>
            </a:r>
            <a:r>
              <a:rPr lang="ko-KR" altLang="en-US" sz="1000" smtClean="0"/>
              <a:t>갤럭시 </a:t>
            </a:r>
            <a:r>
              <a:rPr lang="ko-KR" altLang="en-US" sz="1000" dirty="0" smtClean="0"/>
              <a:t>시즌</a:t>
            </a:r>
            <a:r>
              <a:rPr lang="en-US" altLang="ko-KR" sz="1000" dirty="0" smtClean="0"/>
              <a:t>1</a:t>
            </a:r>
            <a:r>
              <a:rPr lang="ko-KR" altLang="en-US" sz="1000"/>
              <a:t> </a:t>
            </a:r>
            <a:r>
              <a:rPr lang="ko-KR" altLang="en-US" sz="1000" smtClean="0"/>
              <a:t>작물을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갤럭시 시즌</a:t>
            </a:r>
            <a:r>
              <a:rPr lang="en-US" altLang="ko-KR" sz="1000" dirty="0" smtClean="0"/>
              <a:t>2 </a:t>
            </a:r>
            <a:r>
              <a:rPr lang="ko-KR" altLang="en-US" sz="1000" smtClean="0"/>
              <a:t>작물로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갤럭시 시즌 </a:t>
            </a:r>
            <a:r>
              <a:rPr lang="en-US" altLang="ko-KR" sz="1000" dirty="0" smtClean="0"/>
              <a:t>2 </a:t>
            </a:r>
            <a:r>
              <a:rPr lang="ko-KR" altLang="en-US" sz="1000" smtClean="0"/>
              <a:t>작물을 갤럭시 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작물로 변경시켜준다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블루오션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몬스터 작물 변경권도 블루오션 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블루오션 몬스터 작물에 사용 시 </a:t>
            </a:r>
            <a:r>
              <a:rPr lang="ko-KR" altLang="en-US" sz="1000" b="1" smtClean="0">
                <a:solidFill>
                  <a:srgbClr val="FF0000"/>
                </a:solidFill>
              </a:rPr>
              <a:t>각 달에 맞는 </a:t>
            </a:r>
            <a:r>
              <a:rPr lang="ko-KR" altLang="en-US" sz="1000" smtClean="0"/>
              <a:t>블루오션 작물을 블루오션 몬스터 작물로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블루오션 몬스터 작물을 블루오션 작물로 변경시켜준다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이렇게 얻은 작물은 컬렉션에도 등록된다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각 </a:t>
            </a:r>
            <a:r>
              <a:rPr lang="ko-KR" altLang="en-US" sz="1000" dirty="0" smtClean="0"/>
              <a:t>달에 맞지 않는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블루오션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블루오션 몬스터 작물에 사용 할 수 없다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예 </a:t>
            </a:r>
            <a:r>
              <a:rPr lang="en-US" altLang="ko-KR" sz="1000" dirty="0" smtClean="0"/>
              <a:t>) 5</a:t>
            </a:r>
            <a:r>
              <a:rPr lang="ko-KR" altLang="en-US" sz="1000" smtClean="0"/>
              <a:t>월 </a:t>
            </a:r>
            <a:r>
              <a:rPr lang="en-US" altLang="ko-KR" sz="1000" dirty="0" smtClean="0"/>
              <a:t>17</a:t>
            </a:r>
            <a:r>
              <a:rPr lang="ko-KR" altLang="en-US" sz="1000" smtClean="0"/>
              <a:t>일에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월에 얻을 수 있는 갤럭시 시즌 </a:t>
            </a:r>
            <a:r>
              <a:rPr lang="en-US" altLang="ko-KR" sz="1000" dirty="0" smtClean="0"/>
              <a:t>2 </a:t>
            </a:r>
            <a:r>
              <a:rPr lang="ko-KR" altLang="en-US" sz="1000" smtClean="0"/>
              <a:t>작물에 갤럭시 작물용 변경권을 사용하면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월에 얻을 수 있는 갤럭시 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작물을 얻을 수 있고 해당 컬렉션에 등록 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단</a:t>
            </a:r>
            <a:r>
              <a:rPr lang="en-US" altLang="ko-KR" sz="1000" dirty="0" smtClean="0"/>
              <a:t>, 6</a:t>
            </a:r>
            <a:r>
              <a:rPr lang="ko-KR" altLang="en-US" sz="1000" smtClean="0"/>
              <a:t>월에 얻을 수 있는 갤럭시 작물의 경우 다른 달에는 해당 작물을 변경할 수 없고 실제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월이 되어야지만 해당 작물에 변경권을 사용할 수 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/>
              <a:t>(</a:t>
            </a:r>
            <a:r>
              <a:rPr lang="ko-KR" altLang="en-US" sz="1000"/>
              <a:t>블루오션</a:t>
            </a:r>
            <a:r>
              <a:rPr lang="en-US" altLang="ko-KR" sz="1000" dirty="0"/>
              <a:t>/</a:t>
            </a:r>
            <a:r>
              <a:rPr lang="ko-KR" altLang="en-US" sz="1000"/>
              <a:t>몬스터 작물도 동일</a:t>
            </a:r>
            <a:r>
              <a:rPr lang="en-US" altLang="ko-KR" sz="1000" dirty="0"/>
              <a:t>)</a:t>
            </a:r>
            <a:endParaRPr lang="en-US" altLang="ko-KR" sz="1000" dirty="0" smtClean="0"/>
          </a:p>
        </p:txBody>
      </p:sp>
      <p:grpSp>
        <p:nvGrpSpPr>
          <p:cNvPr id="29" name="그룹 28"/>
          <p:cNvGrpSpPr/>
          <p:nvPr/>
        </p:nvGrpSpPr>
        <p:grpSpPr>
          <a:xfrm>
            <a:off x="344280" y="802471"/>
            <a:ext cx="2599843" cy="602829"/>
            <a:chOff x="1302284" y="3057863"/>
            <a:chExt cx="2599843" cy="602829"/>
          </a:xfrm>
        </p:grpSpPr>
        <p:pic>
          <p:nvPicPr>
            <p:cNvPr id="86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4464"/>
            <a:stretch/>
          </p:blipFill>
          <p:spPr bwMode="auto">
            <a:xfrm>
              <a:off x="1302284" y="3150636"/>
              <a:ext cx="857587" cy="476253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/>
            <p:cNvGrpSpPr/>
            <p:nvPr/>
          </p:nvGrpSpPr>
          <p:grpSpPr>
            <a:xfrm>
              <a:off x="3333951" y="3057863"/>
              <a:ext cx="568176" cy="602829"/>
              <a:chOff x="4074794" y="3057863"/>
              <a:chExt cx="568176" cy="602829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7178" y="3331479"/>
                <a:ext cx="365792" cy="329213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4794" y="3057863"/>
                <a:ext cx="365792" cy="329213"/>
              </a:xfrm>
              <a:prstGeom prst="rect">
                <a:avLst/>
              </a:prstGeom>
            </p:spPr>
          </p:pic>
          <p:sp>
            <p:nvSpPr>
              <p:cNvPr id="21" name="굽은 화살표 20"/>
              <p:cNvSpPr/>
              <p:nvPr/>
            </p:nvSpPr>
            <p:spPr>
              <a:xfrm rot="5400000">
                <a:off x="4434634" y="3201148"/>
                <a:ext cx="156525" cy="156306"/>
              </a:xfrm>
              <a:prstGeom prst="ben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굽은 화살표 106"/>
              <p:cNvSpPr/>
              <p:nvPr/>
            </p:nvSpPr>
            <p:spPr>
              <a:xfrm rot="16200000">
                <a:off x="4198916" y="3372731"/>
                <a:ext cx="156525" cy="156306"/>
              </a:xfrm>
              <a:prstGeom prst="ben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2909696" y="3085549"/>
              <a:ext cx="496566" cy="549885"/>
              <a:chOff x="3354413" y="3085549"/>
              <a:chExt cx="496566" cy="549885"/>
            </a:xfrm>
          </p:grpSpPr>
          <p:pic>
            <p:nvPicPr>
              <p:cNvPr id="84" name="Picture 14" descr="http://icons.iconseeker.com/png/fullsize/jolly-roger-vol-2/island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4413" y="3085549"/>
                <a:ext cx="277870" cy="277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2" descr="http://icons.iconarchive.com/icons/spoon-graphics/monster/128/Blue-Monster-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3109" y="3357564"/>
                <a:ext cx="277870" cy="277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" name="굽은 화살표 107"/>
              <p:cNvSpPr/>
              <p:nvPr/>
            </p:nvSpPr>
            <p:spPr>
              <a:xfrm rot="5400000">
                <a:off x="3616736" y="3191726"/>
                <a:ext cx="156525" cy="156306"/>
              </a:xfrm>
              <a:prstGeom prst="ben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굽은 화살표 108"/>
              <p:cNvSpPr/>
              <p:nvPr/>
            </p:nvSpPr>
            <p:spPr>
              <a:xfrm rot="16200000">
                <a:off x="3431024" y="3363309"/>
                <a:ext cx="156525" cy="156306"/>
              </a:xfrm>
              <a:prstGeom prst="ben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오른쪽 화살표 27"/>
            <p:cNvSpPr/>
            <p:nvPr/>
          </p:nvSpPr>
          <p:spPr>
            <a:xfrm>
              <a:off x="2183494" y="3226963"/>
              <a:ext cx="573618" cy="400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46438" y="3011558"/>
            <a:ext cx="3322098" cy="450852"/>
            <a:chOff x="7907978" y="5211011"/>
            <a:chExt cx="3989709" cy="541456"/>
          </a:xfrm>
        </p:grpSpPr>
        <p:sp>
          <p:nvSpPr>
            <p:cNvPr id="33" name="직사각형 32"/>
            <p:cNvSpPr/>
            <p:nvPr/>
          </p:nvSpPr>
          <p:spPr>
            <a:xfrm>
              <a:off x="10850222" y="5217253"/>
              <a:ext cx="1047465" cy="5352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5</a:t>
              </a:r>
              <a:r>
                <a:rPr lang="ko-KR" altLang="en-US" sz="1000" smtClean="0"/>
                <a:t>월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시즌</a:t>
              </a:r>
              <a:r>
                <a:rPr lang="en-US" altLang="ko-KR" sz="1000" dirty="0" smtClean="0"/>
                <a:t>1</a:t>
              </a:r>
            </a:p>
            <a:p>
              <a:pPr algn="ctr"/>
              <a:r>
                <a:rPr lang="ko-KR" altLang="en-US" sz="1000" smtClean="0"/>
                <a:t>갤럭시 작물</a:t>
              </a:r>
              <a:endParaRPr lang="ko-KR" altLang="en-US" sz="1000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9355689" y="5211011"/>
              <a:ext cx="1047465" cy="5352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5</a:t>
              </a:r>
              <a:r>
                <a:rPr lang="ko-KR" altLang="en-US" sz="1000" smtClean="0"/>
                <a:t>월 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시즌</a:t>
              </a:r>
              <a:r>
                <a:rPr lang="en-US" altLang="ko-KR" sz="1000" dirty="0"/>
                <a:t>2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갤럭시</a:t>
              </a:r>
              <a:r>
                <a:rPr lang="ko-KR" altLang="en-US" sz="1000" dirty="0" smtClean="0"/>
                <a:t> 작물</a:t>
              </a:r>
              <a:endParaRPr lang="ko-KR" alt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07978" y="5273091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5</a:t>
              </a:r>
              <a:r>
                <a:rPr lang="ko-KR" altLang="en-US" sz="1400" smtClean="0"/>
                <a:t>월</a:t>
              </a:r>
              <a:endParaRPr lang="ko-KR" altLang="en-US" sz="1400"/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8554391" y="5263362"/>
              <a:ext cx="417530" cy="442995"/>
              <a:chOff x="4074794" y="3057863"/>
              <a:chExt cx="568176" cy="602829"/>
            </a:xfrm>
          </p:grpSpPr>
          <p:pic>
            <p:nvPicPr>
              <p:cNvPr id="201" name="그림 20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7178" y="3331479"/>
                <a:ext cx="365792" cy="329213"/>
              </a:xfrm>
              <a:prstGeom prst="rect">
                <a:avLst/>
              </a:prstGeom>
            </p:spPr>
          </p:pic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4794" y="3057863"/>
                <a:ext cx="365792" cy="329213"/>
              </a:xfrm>
              <a:prstGeom prst="rect">
                <a:avLst/>
              </a:prstGeom>
            </p:spPr>
          </p:pic>
          <p:sp>
            <p:nvSpPr>
              <p:cNvPr id="203" name="굽은 화살표 202"/>
              <p:cNvSpPr/>
              <p:nvPr/>
            </p:nvSpPr>
            <p:spPr>
              <a:xfrm rot="5400000">
                <a:off x="4434634" y="3201148"/>
                <a:ext cx="156525" cy="156306"/>
              </a:xfrm>
              <a:prstGeom prst="ben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굽은 화살표 203"/>
              <p:cNvSpPr/>
              <p:nvPr/>
            </p:nvSpPr>
            <p:spPr>
              <a:xfrm rot="16200000">
                <a:off x="4198916" y="3372731"/>
                <a:ext cx="156525" cy="156306"/>
              </a:xfrm>
              <a:prstGeom prst="ben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5" name="덧셈 기호 204"/>
            <p:cNvSpPr/>
            <p:nvPr/>
          </p:nvSpPr>
          <p:spPr>
            <a:xfrm>
              <a:off x="8988487" y="5293305"/>
              <a:ext cx="380589" cy="380589"/>
            </a:xfrm>
            <a:prstGeom prst="mathPlus">
              <a:avLst>
                <a:gd name="adj1" fmla="val 148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6" name="등호 205"/>
            <p:cNvSpPr/>
            <p:nvPr/>
          </p:nvSpPr>
          <p:spPr>
            <a:xfrm>
              <a:off x="10398431" y="5253343"/>
              <a:ext cx="460514" cy="460513"/>
            </a:xfrm>
            <a:prstGeom prst="mathEqual">
              <a:avLst>
                <a:gd name="adj1" fmla="val 12709"/>
                <a:gd name="adj2" fmla="val 1176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191499" y="572902"/>
            <a:ext cx="3448051" cy="6019800"/>
            <a:chOff x="6753224" y="371475"/>
            <a:chExt cx="3448051" cy="6019800"/>
          </a:xfrm>
        </p:grpSpPr>
        <p:sp>
          <p:nvSpPr>
            <p:cNvPr id="31" name="직사각형 30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인벤토리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90661" y="895350"/>
              <a:ext cx="109604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씨앗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19065" y="1415177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씨앗</a:t>
              </a:r>
              <a:r>
                <a:rPr lang="en-US" altLang="ko-KR" sz="1000" dirty="0" smtClean="0"/>
                <a:t>&gt;</a:t>
              </a:r>
              <a:r>
                <a:rPr lang="ko-KR" altLang="en-US" sz="1000" smtClean="0"/>
                <a:t>전체</a:t>
              </a:r>
              <a:endParaRPr lang="ko-KR" altLang="en-US" sz="10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8" name="1/2 액자 47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루비씨앗</a:t>
              </a:r>
              <a:endParaRPr lang="ko-KR" altLang="en-US" sz="800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사파이어씨앗</a:t>
              </a:r>
              <a:endParaRPr lang="ko-KR" altLang="en-US" sz="8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다이아몬드 씨앗</a:t>
              </a:r>
              <a:endParaRPr lang="ko-KR" altLang="en-US" sz="8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활화산 섬</a:t>
              </a:r>
              <a:endParaRPr lang="ko-KR" altLang="en-US" sz="10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엔젤 씨앗</a:t>
              </a:r>
              <a:endParaRPr lang="ko-KR" altLang="en-US" sz="10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pic>
          <p:nvPicPr>
            <p:cNvPr id="55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</p:grpSp>
      <p:sp>
        <p:nvSpPr>
          <p:cNvPr id="61" name="직사각형 60"/>
          <p:cNvSpPr/>
          <p:nvPr/>
        </p:nvSpPr>
        <p:spPr>
          <a:xfrm>
            <a:off x="10356053" y="1836786"/>
            <a:ext cx="788197" cy="1004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탄생석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행성석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</a:rPr>
              <a:t>갤럭시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1000" dirty="0" err="1" smtClean="0"/>
              <a:t>블루오션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엔젤</a:t>
            </a:r>
            <a:endParaRPr lang="ko-KR" altLang="en-US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034612" y="1037270"/>
            <a:ext cx="3456732" cy="2809876"/>
            <a:chOff x="3511259" y="2225489"/>
            <a:chExt cx="3456732" cy="280987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4"/>
            <a:srcRect t="16515" b="36882"/>
            <a:stretch/>
          </p:blipFill>
          <p:spPr>
            <a:xfrm>
              <a:off x="3511259" y="2225489"/>
              <a:ext cx="3456732" cy="2809876"/>
            </a:xfrm>
            <a:prstGeom prst="rect">
              <a:avLst/>
            </a:prstGeom>
          </p:spPr>
        </p:pic>
        <p:sp>
          <p:nvSpPr>
            <p:cNvPr id="95" name="사각형 설명선 94"/>
            <p:cNvSpPr/>
            <p:nvPr/>
          </p:nvSpPr>
          <p:spPr>
            <a:xfrm>
              <a:off x="4244890" y="2374743"/>
              <a:ext cx="1412960" cy="532703"/>
            </a:xfrm>
            <a:prstGeom prst="wedgeRectCallout">
              <a:avLst>
                <a:gd name="adj1" fmla="val 61552"/>
                <a:gd name="adj2" fmla="val 81332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현재 보유한 </a:t>
              </a:r>
              <a:r>
                <a:rPr lang="ko-KR" altLang="en-US" sz="1000" dirty="0" err="1" smtClean="0"/>
                <a:t>갤럭시</a:t>
              </a:r>
              <a:r>
                <a:rPr lang="ko-KR" altLang="en-US" sz="1000" dirty="0" smtClean="0"/>
                <a:t> 시즌 아이템이 없다면 비활성화 처리</a:t>
              </a:r>
              <a:endParaRPr lang="ko-KR" altLang="en-US" sz="10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5"/>
          <a:srcRect t="17180" b="51225"/>
          <a:stretch/>
        </p:blipFill>
        <p:spPr>
          <a:xfrm>
            <a:off x="4034612" y="4020951"/>
            <a:ext cx="3456732" cy="1905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087218" y="3847146"/>
            <a:ext cx="2060987" cy="2190751"/>
            <a:chOff x="1087218" y="3847146"/>
            <a:chExt cx="2060987" cy="2190751"/>
          </a:xfrm>
        </p:grpSpPr>
        <p:grpSp>
          <p:nvGrpSpPr>
            <p:cNvPr id="62" name="그룹 61"/>
            <p:cNvGrpSpPr/>
            <p:nvPr/>
          </p:nvGrpSpPr>
          <p:grpSpPr>
            <a:xfrm>
              <a:off x="1592657" y="3847146"/>
              <a:ext cx="1555548" cy="2190751"/>
              <a:chOff x="5767431" y="1068940"/>
              <a:chExt cx="1555548" cy="2190751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5767431" y="1068940"/>
                <a:ext cx="1555548" cy="2190751"/>
                <a:chOff x="5074011" y="1068940"/>
                <a:chExt cx="1555548" cy="2190751"/>
              </a:xfrm>
            </p:grpSpPr>
            <p:pic>
              <p:nvPicPr>
                <p:cNvPr id="70" name="그림 69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412" r="82999" b="43644"/>
                <a:stretch/>
              </p:blipFill>
              <p:spPr>
                <a:xfrm>
                  <a:off x="5074011" y="1068940"/>
                  <a:ext cx="1555548" cy="2190751"/>
                </a:xfrm>
                <a:prstGeom prst="rect">
                  <a:avLst/>
                </a:prstGeom>
              </p:spPr>
            </p:pic>
            <p:grpSp>
              <p:nvGrpSpPr>
                <p:cNvPr id="71" name="그룹 70"/>
                <p:cNvGrpSpPr/>
                <p:nvPr/>
              </p:nvGrpSpPr>
              <p:grpSpPr>
                <a:xfrm>
                  <a:off x="5388293" y="2367617"/>
                  <a:ext cx="164463" cy="164463"/>
                  <a:chOff x="1869803" y="2986742"/>
                  <a:chExt cx="164463" cy="164463"/>
                </a:xfrm>
              </p:grpSpPr>
              <p:pic>
                <p:nvPicPr>
                  <p:cNvPr id="75" name="Picture 2" descr="http://icons.iconarchive.com/icons/designcontest/outline/96/Magic-Wand-icon.png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69803" y="2986742"/>
                    <a:ext cx="164463" cy="1644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76" name="직선 연결선 75"/>
                  <p:cNvCxnSpPr/>
                  <p:nvPr/>
                </p:nvCxnSpPr>
                <p:spPr>
                  <a:xfrm flipH="1">
                    <a:off x="1871663" y="3040856"/>
                    <a:ext cx="107156" cy="104775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직사각형 71"/>
                <p:cNvSpPr/>
                <p:nvPr/>
              </p:nvSpPr>
              <p:spPr>
                <a:xfrm>
                  <a:off x="5988166" y="2832100"/>
                  <a:ext cx="295159" cy="297416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3" name="그림 72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21" t="50212" r="86887" b="45575"/>
                <a:stretch/>
              </p:blipFill>
              <p:spPr>
                <a:xfrm>
                  <a:off x="6101020" y="2944567"/>
                  <a:ext cx="199508" cy="197340"/>
                </a:xfrm>
                <a:prstGeom prst="rect">
                  <a:avLst/>
                </a:prstGeom>
              </p:spPr>
            </p:pic>
            <p:pic>
              <p:nvPicPr>
                <p:cNvPr id="74" name="Picture 6" descr="https://d30y9cdsu7xlg0.cloudfront.net/png/48550-200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8558" y="2814376"/>
                  <a:ext cx="207292" cy="2072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6" name="직사각형 65"/>
              <p:cNvSpPr/>
              <p:nvPr/>
            </p:nvSpPr>
            <p:spPr>
              <a:xfrm>
                <a:off x="6049286" y="2335033"/>
                <a:ext cx="248486" cy="2697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사각형 설명선 76"/>
            <p:cNvSpPr/>
            <p:nvPr/>
          </p:nvSpPr>
          <p:spPr>
            <a:xfrm>
              <a:off x="1087218" y="4330477"/>
              <a:ext cx="1412960" cy="532703"/>
            </a:xfrm>
            <a:prstGeom prst="wedgeRectCallout">
              <a:avLst>
                <a:gd name="adj1" fmla="val 16533"/>
                <a:gd name="adj2" fmla="val 8879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분해 </a:t>
              </a:r>
              <a:r>
                <a:rPr lang="en-US" altLang="ko-KR" sz="1000" dirty="0" smtClean="0"/>
                <a:t>UI </a:t>
              </a:r>
              <a:r>
                <a:rPr lang="ko-KR" altLang="en-US" sz="1000" smtClean="0"/>
                <a:t>열기 퀵 버튼</a:t>
              </a:r>
              <a:endParaRPr lang="ko-KR" altLang="en-US" sz="10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208526" y="929821"/>
            <a:ext cx="5297264" cy="5527822"/>
            <a:chOff x="2208526" y="929821"/>
            <a:chExt cx="5297264" cy="5527822"/>
          </a:xfrm>
        </p:grpSpPr>
        <p:grpSp>
          <p:nvGrpSpPr>
            <p:cNvPr id="7" name="그룹 6"/>
            <p:cNvGrpSpPr/>
            <p:nvPr/>
          </p:nvGrpSpPr>
          <p:grpSpPr>
            <a:xfrm>
              <a:off x="2208526" y="3709904"/>
              <a:ext cx="5297264" cy="2747739"/>
              <a:chOff x="3660719" y="3424969"/>
              <a:chExt cx="5297264" cy="2747739"/>
            </a:xfrm>
          </p:grpSpPr>
          <p:grpSp>
            <p:nvGrpSpPr>
              <p:cNvPr id="79" name="그룹 78"/>
              <p:cNvGrpSpPr/>
              <p:nvPr/>
            </p:nvGrpSpPr>
            <p:grpSpPr>
              <a:xfrm>
                <a:off x="3660719" y="3424969"/>
                <a:ext cx="5297264" cy="2652391"/>
                <a:chOff x="7030641" y="255371"/>
                <a:chExt cx="5297264" cy="2652391"/>
              </a:xfrm>
            </p:grpSpPr>
            <p:grpSp>
              <p:nvGrpSpPr>
                <p:cNvPr id="81" name="그룹 80"/>
                <p:cNvGrpSpPr/>
                <p:nvPr/>
              </p:nvGrpSpPr>
              <p:grpSpPr>
                <a:xfrm>
                  <a:off x="7879730" y="255371"/>
                  <a:ext cx="4448175" cy="2652391"/>
                  <a:chOff x="2909887" y="255371"/>
                  <a:chExt cx="4448175" cy="2652391"/>
                </a:xfrm>
              </p:grpSpPr>
              <p:sp>
                <p:nvSpPr>
                  <p:cNvPr id="92" name="직사각형 91"/>
                  <p:cNvSpPr/>
                  <p:nvPr/>
                </p:nvSpPr>
                <p:spPr>
                  <a:xfrm>
                    <a:off x="2909887" y="255371"/>
                    <a:ext cx="4448175" cy="265239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3" name="직사각형 92"/>
                  <p:cNvSpPr/>
                  <p:nvPr/>
                </p:nvSpPr>
                <p:spPr>
                  <a:xfrm>
                    <a:off x="2909887" y="255371"/>
                    <a:ext cx="4448175" cy="387180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/>
                      <a:t>내 </a:t>
                    </a:r>
                    <a:r>
                      <a:rPr lang="ko-KR" altLang="en-US" dirty="0" err="1" smtClean="0"/>
                      <a:t>홈가든</a:t>
                    </a:r>
                    <a:r>
                      <a:rPr lang="ko-KR" altLang="en-US" dirty="0" smtClean="0"/>
                      <a:t> 도우미 정보</a:t>
                    </a:r>
                    <a:endParaRPr lang="ko-KR" altLang="en-US" dirty="0"/>
                  </a:p>
                </p:txBody>
              </p:sp>
              <p:sp>
                <p:nvSpPr>
                  <p:cNvPr id="94" name="직사각형 93"/>
                  <p:cNvSpPr/>
                  <p:nvPr/>
                </p:nvSpPr>
                <p:spPr>
                  <a:xfrm>
                    <a:off x="3244520" y="711541"/>
                    <a:ext cx="1130885" cy="1445327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 err="1" smtClean="0"/>
                      <a:t>홈가든</a:t>
                    </a:r>
                    <a:endParaRPr lang="en-US" altLang="ko-KR" sz="1200" dirty="0"/>
                  </a:p>
                  <a:p>
                    <a:pPr algn="ctr"/>
                    <a:r>
                      <a:rPr lang="ko-KR" altLang="en-US" sz="1200" dirty="0" smtClean="0"/>
                      <a:t>도우미</a:t>
                    </a:r>
                    <a:endParaRPr lang="en-US" altLang="ko-KR" sz="1200" dirty="0" smtClean="0"/>
                  </a:p>
                  <a:p>
                    <a:pPr algn="ctr"/>
                    <a:r>
                      <a:rPr lang="ko-KR" altLang="en-US" sz="1200" dirty="0" smtClean="0"/>
                      <a:t>이미지</a:t>
                    </a:r>
                    <a:endParaRPr lang="ko-KR" altLang="en-US" sz="1200" dirty="0"/>
                  </a:p>
                </p:txBody>
              </p:sp>
              <p:grpSp>
                <p:nvGrpSpPr>
                  <p:cNvPr id="96" name="그룹 95"/>
                  <p:cNvGrpSpPr/>
                  <p:nvPr/>
                </p:nvGrpSpPr>
                <p:grpSpPr>
                  <a:xfrm>
                    <a:off x="3244520" y="2225858"/>
                    <a:ext cx="1130885" cy="203452"/>
                    <a:chOff x="2457192" y="2706497"/>
                    <a:chExt cx="1505207" cy="270795"/>
                  </a:xfrm>
                </p:grpSpPr>
                <p:sp>
                  <p:nvSpPr>
                    <p:cNvPr id="106" name="직사각형 105"/>
                    <p:cNvSpPr/>
                    <p:nvPr/>
                  </p:nvSpPr>
                  <p:spPr>
                    <a:xfrm>
                      <a:off x="2457192" y="2706497"/>
                      <a:ext cx="1274159" cy="270795"/>
                    </a:xfrm>
                    <a:prstGeom prst="rect">
                      <a:avLst/>
                    </a:prstGeom>
                    <a:solidFill>
                      <a:schemeClr val="accent6">
                        <a:lumMod val="50000"/>
                      </a:schemeClr>
                    </a:solidFill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000" dirty="0" smtClean="0"/>
                        <a:t>도우미 선택</a:t>
                      </a:r>
                      <a:endParaRPr lang="ko-KR" altLang="en-US" sz="1000" dirty="0"/>
                    </a:p>
                  </p:txBody>
                </p:sp>
                <p:sp>
                  <p:nvSpPr>
                    <p:cNvPr id="110" name="직사각형 109"/>
                    <p:cNvSpPr/>
                    <p:nvPr/>
                  </p:nvSpPr>
                  <p:spPr>
                    <a:xfrm>
                      <a:off x="3731354" y="2706497"/>
                      <a:ext cx="231045" cy="270795"/>
                    </a:xfrm>
                    <a:prstGeom prst="rect">
                      <a:avLst/>
                    </a:prstGeom>
                    <a:solidFill>
                      <a:schemeClr val="accent6">
                        <a:lumMod val="50000"/>
                      </a:schemeClr>
                    </a:solidFill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이등변 삼각형 110"/>
                    <p:cNvSpPr/>
                    <p:nvPr/>
                  </p:nvSpPr>
                  <p:spPr>
                    <a:xfrm rot="10800000">
                      <a:off x="3779201" y="2789385"/>
                      <a:ext cx="135350" cy="116681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97" name="직사각형 96"/>
                  <p:cNvSpPr/>
                  <p:nvPr/>
                </p:nvSpPr>
                <p:spPr>
                  <a:xfrm>
                    <a:off x="4730578" y="711541"/>
                    <a:ext cx="1546397" cy="256199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000" dirty="0" err="1" smtClean="0"/>
                      <a:t>홈가든</a:t>
                    </a:r>
                    <a:r>
                      <a:rPr lang="ko-KR" altLang="en-US" sz="1000" dirty="0" smtClean="0"/>
                      <a:t> 도우미 이름</a:t>
                    </a:r>
                    <a:endParaRPr lang="ko-KR" altLang="en-US" sz="1000" dirty="0"/>
                  </a:p>
                </p:txBody>
              </p:sp>
              <p:sp>
                <p:nvSpPr>
                  <p:cNvPr id="98" name="직사각형 97"/>
                  <p:cNvSpPr/>
                  <p:nvPr/>
                </p:nvSpPr>
                <p:spPr>
                  <a:xfrm>
                    <a:off x="4734389" y="1036730"/>
                    <a:ext cx="1428286" cy="211137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000" smtClean="0"/>
                      <a:t>남은 시간</a:t>
                    </a:r>
                    <a:endParaRPr lang="ko-KR" altLang="en-US" sz="1000" dirty="0"/>
                  </a:p>
                </p:txBody>
              </p:sp>
              <p:sp>
                <p:nvSpPr>
                  <p:cNvPr id="99" name="이등변 삼각형 98"/>
                  <p:cNvSpPr/>
                  <p:nvPr/>
                </p:nvSpPr>
                <p:spPr>
                  <a:xfrm rot="5400000">
                    <a:off x="3852265" y="1315530"/>
                    <a:ext cx="1353785" cy="234735"/>
                  </a:xfrm>
                  <a:prstGeom prst="triangl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이등변 삼각형 99"/>
                  <p:cNvSpPr/>
                  <p:nvPr/>
                </p:nvSpPr>
                <p:spPr>
                  <a:xfrm rot="16200000">
                    <a:off x="2413102" y="1315528"/>
                    <a:ext cx="1353784" cy="234735"/>
                  </a:xfrm>
                  <a:prstGeom prst="triangl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1" name="곱셈 기호 100"/>
                  <p:cNvSpPr/>
                  <p:nvPr/>
                </p:nvSpPr>
                <p:spPr>
                  <a:xfrm>
                    <a:off x="7003813" y="295509"/>
                    <a:ext cx="306903" cy="306903"/>
                  </a:xfrm>
                  <a:prstGeom prst="mathMultiply">
                    <a:avLst>
                      <a:gd name="adj1" fmla="val 13222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2" name="Picture 2" descr="http://icons.iconarchive.com/icons/graphicloads/android-settings/64/question-icon.png"/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92078" y="346058"/>
                    <a:ext cx="211735" cy="21173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3" name="직사각형 102"/>
                  <p:cNvSpPr/>
                  <p:nvPr/>
                </p:nvSpPr>
                <p:spPr>
                  <a:xfrm>
                    <a:off x="4738434" y="1316857"/>
                    <a:ext cx="2543432" cy="1112453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000" dirty="0" err="1" smtClean="0"/>
                      <a:t>홈가든</a:t>
                    </a:r>
                    <a:r>
                      <a:rPr lang="ko-KR" altLang="en-US" sz="1000" dirty="0" smtClean="0"/>
                      <a:t> 도우미 </a:t>
                    </a:r>
                    <a:r>
                      <a:rPr lang="ko-KR" altLang="en-US" sz="1000" dirty="0" err="1" smtClean="0"/>
                      <a:t>버프</a:t>
                    </a:r>
                    <a:r>
                      <a:rPr lang="en-US" altLang="ko-KR" sz="1000" dirty="0" smtClean="0"/>
                      <a:t>, </a:t>
                    </a:r>
                    <a:r>
                      <a:rPr lang="ko-KR" altLang="en-US" sz="1000" smtClean="0"/>
                      <a:t>기능 나열</a:t>
                    </a:r>
                    <a:endParaRPr lang="ko-KR" altLang="en-US" sz="1000" dirty="0"/>
                  </a:p>
                </p:txBody>
              </p:sp>
              <p:pic>
                <p:nvPicPr>
                  <p:cNvPr id="104" name="Picture 2" descr="http://icons.iconarchive.com/icons/graphicloads/android-settings/64/question-icon.png"/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6752" y="1036730"/>
                    <a:ext cx="211735" cy="21173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5" name="직사각형 104"/>
                  <p:cNvSpPr/>
                  <p:nvPr/>
                </p:nvSpPr>
                <p:spPr>
                  <a:xfrm>
                    <a:off x="6448425" y="2497702"/>
                    <a:ext cx="833440" cy="280725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dirty="0" smtClean="0"/>
                      <a:t>분해</a:t>
                    </a:r>
                    <a:endParaRPr lang="ko-KR" altLang="en-US" sz="1000" dirty="0"/>
                  </a:p>
                </p:txBody>
              </p:sp>
            </p:grpSp>
            <p:grpSp>
              <p:nvGrpSpPr>
                <p:cNvPr id="82" name="그룹 81"/>
                <p:cNvGrpSpPr/>
                <p:nvPr/>
              </p:nvGrpSpPr>
              <p:grpSpPr>
                <a:xfrm>
                  <a:off x="7030641" y="642551"/>
                  <a:ext cx="913032" cy="1432590"/>
                  <a:chOff x="6567979" y="638175"/>
                  <a:chExt cx="913032" cy="1432590"/>
                </a:xfrm>
              </p:grpSpPr>
              <p:sp>
                <p:nvSpPr>
                  <p:cNvPr id="83" name="직사각형 82"/>
                  <p:cNvSpPr/>
                  <p:nvPr/>
                </p:nvSpPr>
                <p:spPr>
                  <a:xfrm>
                    <a:off x="6567979" y="638175"/>
                    <a:ext cx="847725" cy="71629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직사각형 86"/>
                  <p:cNvSpPr/>
                  <p:nvPr/>
                </p:nvSpPr>
                <p:spPr>
                  <a:xfrm>
                    <a:off x="6567979" y="1354470"/>
                    <a:ext cx="847725" cy="716295"/>
                  </a:xfrm>
                  <a:prstGeom prst="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8" name="그림 87"/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BEBA8EAE-BF5A-486C-A8C5-ECC9F3942E4B}">
                        <a14:imgProps xmlns:a14="http://schemas.microsoft.com/office/drawing/2010/main">
                          <a14:imgLayer r:embed="rId21">
                            <a14:imgEffect>
                              <a14:backgroundRemoval t="49935" b="54356" l="9942" r="1306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921" t="50212" r="86887" b="45575"/>
                  <a:stretch/>
                </p:blipFill>
                <p:spPr>
                  <a:xfrm>
                    <a:off x="6585885" y="769605"/>
                    <a:ext cx="472357" cy="467224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6" descr="https://d30y9cdsu7xlg0.cloudfront.net/png/48550-200.png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85885" y="1472111"/>
                    <a:ext cx="459303" cy="4593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6834680" y="81931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 smtClean="0"/>
                      <a:t>요정</a:t>
                    </a:r>
                    <a:endParaRPr lang="ko-KR" altLang="en-US" dirty="0"/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6801248" y="1493542"/>
                    <a:ext cx="607859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 err="1" smtClean="0">
                        <a:solidFill>
                          <a:schemeClr val="bg1"/>
                        </a:solidFill>
                      </a:rPr>
                      <a:t>홈가든</a:t>
                    </a:r>
                    <a:endParaRPr lang="en-US" altLang="ko-KR" sz="1100" dirty="0">
                      <a:solidFill>
                        <a:schemeClr val="bg1"/>
                      </a:solidFill>
                    </a:endParaRPr>
                  </a:p>
                  <a:p>
                    <a:r>
                      <a:rPr lang="ko-KR" altLang="en-US" sz="1100" dirty="0" smtClean="0">
                        <a:solidFill>
                          <a:schemeClr val="bg1"/>
                        </a:solidFill>
                      </a:rPr>
                      <a:t>도우미</a:t>
                    </a:r>
                    <a:endParaRPr lang="ko-KR" altLang="en-US" sz="11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12" name="직사각형 111"/>
              <p:cNvSpPr/>
              <p:nvPr/>
            </p:nvSpPr>
            <p:spPr>
              <a:xfrm>
                <a:off x="7958785" y="5624781"/>
                <a:ext cx="986432" cy="3545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사각형 설명선 112"/>
              <p:cNvSpPr/>
              <p:nvPr/>
            </p:nvSpPr>
            <p:spPr>
              <a:xfrm>
                <a:off x="6344777" y="5640005"/>
                <a:ext cx="1412960" cy="532703"/>
              </a:xfrm>
              <a:prstGeom prst="wedgeRectCallout">
                <a:avLst>
                  <a:gd name="adj1" fmla="val 60990"/>
                  <a:gd name="adj2" fmla="val -14197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분해 </a:t>
                </a:r>
                <a:r>
                  <a:rPr lang="en-US" altLang="ko-KR" sz="1000" dirty="0" smtClean="0"/>
                  <a:t>UI </a:t>
                </a:r>
                <a:r>
                  <a:rPr lang="ko-KR" altLang="en-US" sz="1000" smtClean="0"/>
                  <a:t>열기 버튼 클릭</a:t>
                </a:r>
                <a:endParaRPr lang="ko-KR" altLang="en-US" sz="1000" dirty="0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362707" y="929821"/>
              <a:ext cx="1555548" cy="2190751"/>
              <a:chOff x="1981153" y="207459"/>
              <a:chExt cx="1555548" cy="2190751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12" r="82999" b="43644"/>
              <a:stretch/>
            </p:blipFill>
            <p:spPr>
              <a:xfrm>
                <a:off x="1981153" y="207459"/>
                <a:ext cx="1555548" cy="2190751"/>
              </a:xfrm>
              <a:prstGeom prst="rect">
                <a:avLst/>
              </a:prstGeom>
            </p:spPr>
          </p:pic>
          <p:sp>
            <p:nvSpPr>
              <p:cNvPr id="115" name="직사각형 114"/>
              <p:cNvSpPr/>
              <p:nvPr/>
            </p:nvSpPr>
            <p:spPr>
              <a:xfrm>
                <a:off x="2895308" y="1970619"/>
                <a:ext cx="295159" cy="2974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6" name="그림 115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1" t="50212" r="86887" b="45575"/>
              <a:stretch/>
            </p:blipFill>
            <p:spPr>
              <a:xfrm>
                <a:off x="3008162" y="2083086"/>
                <a:ext cx="199508" cy="197340"/>
              </a:xfrm>
              <a:prstGeom prst="rect">
                <a:avLst/>
              </a:prstGeom>
            </p:spPr>
          </p:pic>
          <p:pic>
            <p:nvPicPr>
              <p:cNvPr id="117" name="Picture 6" descr="https://d30y9cdsu7xlg0.cloudfront.net/png/48550-200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5700" y="1952895"/>
                <a:ext cx="207292" cy="2072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0" name="꺾인 연결선 9"/>
            <p:cNvCxnSpPr>
              <a:stCxn id="116" idx="3"/>
              <a:endCxn id="93" idx="0"/>
            </p:cNvCxnSpPr>
            <p:nvPr/>
          </p:nvCxnSpPr>
          <p:spPr>
            <a:xfrm>
              <a:off x="3589224" y="2904118"/>
              <a:ext cx="1692479" cy="805786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18" name="사각형 설명선 117"/>
            <p:cNvSpPr/>
            <p:nvPr/>
          </p:nvSpPr>
          <p:spPr>
            <a:xfrm>
              <a:off x="3729547" y="2269842"/>
              <a:ext cx="1412960" cy="532703"/>
            </a:xfrm>
            <a:prstGeom prst="wedgeRectCallout">
              <a:avLst>
                <a:gd name="adj1" fmla="val -59437"/>
                <a:gd name="adj2" fmla="val 44016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요정</a:t>
              </a:r>
              <a:r>
                <a:rPr lang="en-US" altLang="ko-KR" sz="1000" dirty="0" smtClean="0"/>
                <a:t>/</a:t>
              </a:r>
              <a:r>
                <a:rPr lang="ko-KR" altLang="en-US" sz="1000" smtClean="0"/>
                <a:t>홈가든 도우미 정보 보기 버튼 클릭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10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963001" y="361047"/>
            <a:ext cx="8238274" cy="6030228"/>
            <a:chOff x="1963001" y="361047"/>
            <a:chExt cx="8238274" cy="6030228"/>
          </a:xfrm>
        </p:grpSpPr>
        <p:sp>
          <p:nvSpPr>
            <p:cNvPr id="54" name="직사각형 53"/>
            <p:cNvSpPr/>
            <p:nvPr/>
          </p:nvSpPr>
          <p:spPr>
            <a:xfrm>
              <a:off x="1963972" y="371475"/>
              <a:ext cx="4436828" cy="5644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63001" y="376189"/>
              <a:ext cx="4437798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(</a:t>
              </a:r>
              <a:r>
                <a:rPr lang="ko-KR" altLang="en-US" smtClean="0"/>
                <a:t>도우미 이름</a:t>
              </a:r>
              <a:r>
                <a:rPr lang="en-US" altLang="ko-KR" dirty="0" smtClean="0"/>
                <a:t>) </a:t>
              </a:r>
              <a:r>
                <a:rPr lang="ko-KR" altLang="en-US" smtClean="0"/>
                <a:t>전용</a:t>
              </a:r>
              <a:r>
                <a:rPr lang="en-US" altLang="ko-KR" dirty="0" smtClean="0"/>
                <a:t> </a:t>
              </a:r>
              <a:r>
                <a:rPr lang="ko-KR" altLang="en-US" smtClean="0"/>
                <a:t>분해</a:t>
              </a:r>
              <a:endParaRPr lang="ko-KR" altLang="en-US" dirty="0"/>
            </a:p>
          </p:txBody>
        </p:sp>
        <p:sp>
          <p:nvSpPr>
            <p:cNvPr id="56" name="곱셈 기호 55"/>
            <p:cNvSpPr/>
            <p:nvPr/>
          </p:nvSpPr>
          <p:spPr>
            <a:xfrm>
              <a:off x="5861403" y="361047"/>
              <a:ext cx="516155" cy="516155"/>
            </a:xfrm>
            <a:prstGeom prst="mathMultiply">
              <a:avLst>
                <a:gd name="adj1" fmla="val 1798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2847172" y="5520937"/>
              <a:ext cx="2706705" cy="4143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분해 하기</a:t>
              </a:r>
              <a:endParaRPr lang="ko-KR" altLang="en-US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068088" y="4537795"/>
              <a:ext cx="4237534" cy="921205"/>
              <a:chOff x="2068088" y="4323110"/>
              <a:chExt cx="4237534" cy="921205"/>
            </a:xfrm>
          </p:grpSpPr>
          <p:sp>
            <p:nvSpPr>
              <p:cNvPr id="102" name="직사각형 101"/>
              <p:cNvSpPr/>
              <p:nvPr/>
            </p:nvSpPr>
            <p:spPr>
              <a:xfrm>
                <a:off x="2068088" y="4756805"/>
                <a:ext cx="3393491" cy="2349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3" name="직선 연결선 102"/>
              <p:cNvCxnSpPr/>
              <p:nvPr/>
            </p:nvCxnSpPr>
            <p:spPr>
              <a:xfrm>
                <a:off x="4612963" y="4681647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5461579" y="4681647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5" name="직사각형 104"/>
              <p:cNvSpPr/>
              <p:nvPr/>
            </p:nvSpPr>
            <p:spPr>
              <a:xfrm>
                <a:off x="2071688" y="4754279"/>
                <a:ext cx="1852491" cy="2374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2915731" y="4681647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/>
              <p:nvPr/>
            </p:nvCxnSpPr>
            <p:spPr>
              <a:xfrm>
                <a:off x="3764347" y="4681647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76312" y="4383151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16788" y="4383151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6916" y="4323110"/>
                <a:ext cx="397338" cy="407933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884" y="4336127"/>
                <a:ext cx="358982" cy="397442"/>
              </a:xfrm>
              <a:prstGeom prst="rect">
                <a:avLst/>
              </a:prstGeom>
            </p:spPr>
          </p:pic>
          <p:sp>
            <p:nvSpPr>
              <p:cNvPr id="112" name="직사각형 111"/>
              <p:cNvSpPr/>
              <p:nvPr/>
            </p:nvSpPr>
            <p:spPr>
              <a:xfrm>
                <a:off x="5597321" y="4754280"/>
                <a:ext cx="708301" cy="23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/>
                  <a:t>초기화</a:t>
                </a:r>
                <a:endParaRPr lang="ko-KR" altLang="en-US" sz="10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727072" y="5013483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100</a:t>
                </a:r>
                <a:endParaRPr lang="ko-KR" altLang="en-US" sz="90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569203" y="5013483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2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11334" y="5013483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3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253466" y="5013483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00</a:t>
                </a:r>
                <a:endParaRPr lang="ko-KR" altLang="en-US" sz="90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777464" y="4757601"/>
                <a:ext cx="3770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</a:t>
                </a:r>
                <a:r>
                  <a:rPr lang="en-US" altLang="ko-KR" sz="900" dirty="0" smtClean="0"/>
                  <a:t>10</a:t>
                </a:r>
                <a:endParaRPr lang="ko-KR" altLang="en-US" sz="90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070446" y="2373061"/>
              <a:ext cx="4252791" cy="2011833"/>
              <a:chOff x="2070446" y="2048051"/>
              <a:chExt cx="4252791" cy="2011833"/>
            </a:xfrm>
          </p:grpSpPr>
          <p:grpSp>
            <p:nvGrpSpPr>
              <p:cNvPr id="89" name="그룹 88"/>
              <p:cNvGrpSpPr/>
              <p:nvPr/>
            </p:nvGrpSpPr>
            <p:grpSpPr>
              <a:xfrm>
                <a:off x="2070446" y="2052165"/>
                <a:ext cx="2497639" cy="935123"/>
                <a:chOff x="2070447" y="1360402"/>
                <a:chExt cx="3205504" cy="1200150"/>
              </a:xfrm>
            </p:grpSpPr>
            <p:sp>
              <p:nvSpPr>
                <p:cNvPr id="95" name="직사각형 94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8" name="직사각형 97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씨앗 정보</a:t>
                  </a:r>
                  <a:endParaRPr lang="ko-KR" altLang="en-US" sz="900" dirty="0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</a:t>
                  </a:r>
                  <a:r>
                    <a:rPr lang="ko-KR" altLang="en-US" sz="900" dirty="0" smtClean="0"/>
                    <a:t>정보</a:t>
                  </a:r>
                  <a:endParaRPr lang="ko-KR" altLang="en-US" sz="900" dirty="0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정보</a:t>
                  </a:r>
                </a:p>
              </p:txBody>
            </p:sp>
          </p:grpSp>
          <p:grpSp>
            <p:nvGrpSpPr>
              <p:cNvPr id="90" name="그룹 89"/>
              <p:cNvGrpSpPr/>
              <p:nvPr/>
            </p:nvGrpSpPr>
            <p:grpSpPr>
              <a:xfrm>
                <a:off x="4692128" y="2052165"/>
                <a:ext cx="1623745" cy="935123"/>
                <a:chOff x="2222847" y="1512802"/>
                <a:chExt cx="1524510" cy="877973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2077810" y="3124761"/>
                <a:ext cx="2497639" cy="935123"/>
                <a:chOff x="2070447" y="1360402"/>
                <a:chExt cx="3205504" cy="1200150"/>
              </a:xfrm>
            </p:grpSpPr>
            <p:sp>
              <p:nvSpPr>
                <p:cNvPr id="83" name="직사각형 82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직사각형 85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7" name="직사각형 86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grpSp>
            <p:nvGrpSpPr>
              <p:cNvPr id="78" name="그룹 77"/>
              <p:cNvGrpSpPr/>
              <p:nvPr/>
            </p:nvGrpSpPr>
            <p:grpSpPr>
              <a:xfrm>
                <a:off x="4699492" y="3124761"/>
                <a:ext cx="1623745" cy="935123"/>
                <a:chOff x="2222847" y="1512802"/>
                <a:chExt cx="1524510" cy="877973"/>
              </a:xfrm>
            </p:grpSpPr>
            <p:sp>
              <p:nvSpPr>
                <p:cNvPr id="79" name="직사각형 78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sp>
            <p:nvSpPr>
              <p:cNvPr id="68" name="곱셈 기호 67"/>
              <p:cNvSpPr/>
              <p:nvPr/>
            </p:nvSpPr>
            <p:spPr>
              <a:xfrm>
                <a:off x="2599700" y="2048051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곱셈 기호 68"/>
              <p:cNvSpPr/>
              <p:nvPr/>
            </p:nvSpPr>
            <p:spPr>
              <a:xfrm>
                <a:off x="3473594" y="2048051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곱셈 기호 69"/>
              <p:cNvSpPr/>
              <p:nvPr/>
            </p:nvSpPr>
            <p:spPr>
              <a:xfrm>
                <a:off x="4357098" y="2048051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2143180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216860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2186581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4672691" y="5612689"/>
              <a:ext cx="52931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- 3000</a:t>
              </a:r>
              <a:endParaRPr lang="ko-KR" altLang="en-US" sz="900"/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75" t="9591" b="10547"/>
            <a:stretch/>
          </p:blipFill>
          <p:spPr>
            <a:xfrm>
              <a:off x="5065344" y="5607307"/>
              <a:ext cx="348187" cy="273845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인벤토리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19065" y="1415177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전체</a:t>
              </a:r>
              <a:r>
                <a:rPr lang="en-US" altLang="ko-KR" sz="1000" dirty="0" smtClean="0"/>
                <a:t>&gt;</a:t>
              </a:r>
              <a:r>
                <a:rPr lang="ko-KR" altLang="en-US" sz="1000" smtClean="0"/>
                <a:t>전체</a:t>
              </a:r>
              <a:endParaRPr lang="ko-KR" altLang="en-US" sz="10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7" name="1/2 액자 36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루비씨앗</a:t>
              </a:r>
              <a:endParaRPr lang="ko-KR" altLang="en-US" sz="8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사파이어씨앗</a:t>
              </a:r>
              <a:endParaRPr lang="ko-KR" altLang="en-US" sz="8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다이아몬드 씨앗</a:t>
              </a:r>
              <a:endParaRPr lang="ko-KR" altLang="en-US" sz="8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활화산 섬 씨앗</a:t>
              </a:r>
              <a:endParaRPr lang="ko-KR" altLang="en-US" sz="9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엔젤 씨앗</a:t>
              </a:r>
              <a:endParaRPr lang="ko-KR" altLang="en-US" sz="90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/>
                <a:t>갤럭시</a:t>
              </a:r>
              <a:r>
                <a:rPr lang="ko-KR" altLang="en-US" sz="900" dirty="0" smtClean="0"/>
                <a:t> 씨앗</a:t>
              </a:r>
              <a:endParaRPr lang="ko-KR" altLang="en-US" sz="900" dirty="0"/>
            </a:p>
          </p:txBody>
        </p:sp>
        <p:pic>
          <p:nvPicPr>
            <p:cNvPr id="44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6790660" y="1046608"/>
              <a:ext cx="2248476" cy="338321"/>
              <a:chOff x="6697530" y="1005245"/>
              <a:chExt cx="2473324" cy="37215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7522499" y="1005245"/>
                <a:ext cx="1648355" cy="372128"/>
                <a:chOff x="6790661" y="895348"/>
                <a:chExt cx="2193961" cy="495302"/>
              </a:xfrm>
            </p:grpSpPr>
            <p:sp>
              <p:nvSpPr>
                <p:cNvPr id="25" name="직사각형 24"/>
                <p:cNvSpPr/>
                <p:nvPr/>
              </p:nvSpPr>
              <p:spPr>
                <a:xfrm>
                  <a:off x="6790661" y="895350"/>
                  <a:ext cx="1096040" cy="4953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씨앗</a:t>
                  </a:r>
                  <a:endParaRPr lang="ko-KR" altLang="en-US" dirty="0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7888582" y="895348"/>
                  <a:ext cx="1096040" cy="4953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작물</a:t>
                  </a:r>
                  <a:endParaRPr lang="ko-KR" altLang="en-US" dirty="0"/>
                </a:p>
              </p:txBody>
            </p:sp>
          </p:grpSp>
          <p:sp>
            <p:nvSpPr>
              <p:cNvPr id="139" name="직사각형 138"/>
              <p:cNvSpPr/>
              <p:nvPr/>
            </p:nvSpPr>
            <p:spPr>
              <a:xfrm>
                <a:off x="6697530" y="1005272"/>
                <a:ext cx="823471" cy="3721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전체</a:t>
                </a:r>
                <a:endParaRPr lang="ko-KR" altLang="en-US" dirty="0"/>
              </a:p>
            </p:txBody>
          </p:sp>
        </p:grpSp>
        <p:sp>
          <p:nvSpPr>
            <p:cNvPr id="144" name="직사각형 143"/>
            <p:cNvSpPr/>
            <p:nvPr/>
          </p:nvSpPr>
          <p:spPr>
            <a:xfrm>
              <a:off x="6820063" y="4193039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7941631" y="4193039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063198" y="4193039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6820063" y="5147154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/>
                <a:t>스페셜</a:t>
              </a:r>
              <a:r>
                <a:rPr lang="ko-KR" altLang="en-US" sz="900" dirty="0" smtClean="0"/>
                <a:t> 목성</a:t>
              </a:r>
              <a:endParaRPr lang="ko-KR" altLang="en-US" sz="900" dirty="0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941631" y="5147154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공 홀로그램</a:t>
              </a:r>
              <a:endParaRPr lang="ko-KR" altLang="en-US" sz="900" dirty="0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063198" y="5147153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pic>
          <p:nvPicPr>
            <p:cNvPr id="1026" name="Picture 2" descr="http://icons.iconarchive.com/icons/aha-soft/space/128/Jupiter-icon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3050" y="4321720"/>
              <a:ext cx="688207" cy="688208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icons.iconarchive.com/icons/nishad2m8/hologram/128/google-chrome-icon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712" y="4335121"/>
              <a:ext cx="688207" cy="68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2054487" y="938859"/>
              <a:ext cx="1248577" cy="1281301"/>
              <a:chOff x="1945901" y="1100432"/>
              <a:chExt cx="1673899" cy="1717769"/>
            </a:xfrm>
          </p:grpSpPr>
          <p:sp>
            <p:nvSpPr>
              <p:cNvPr id="238" name="직사각형 237"/>
              <p:cNvSpPr/>
              <p:nvPr/>
            </p:nvSpPr>
            <p:spPr>
              <a:xfrm>
                <a:off x="2217795" y="1100432"/>
                <a:ext cx="1130885" cy="144532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홈가든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 smtClean="0"/>
                  <a:t>도우미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이미지</a:t>
                </a:r>
                <a:endParaRPr lang="ko-KR" altLang="en-US" sz="1200" dirty="0"/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2217798" y="2614749"/>
                <a:ext cx="957297" cy="20345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 smtClean="0"/>
                  <a:t>도우미 이름</a:t>
                </a:r>
                <a:endParaRPr lang="ko-KR" altLang="en-US" sz="700" dirty="0"/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>
                <a:off x="3175097" y="2614749"/>
                <a:ext cx="173588" cy="20345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이등변 삼각형 240"/>
              <p:cNvSpPr/>
              <p:nvPr/>
            </p:nvSpPr>
            <p:spPr>
              <a:xfrm rot="10800000">
                <a:off x="3211045" y="2677024"/>
                <a:ext cx="101691" cy="8766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이등변 삼각형 241"/>
              <p:cNvSpPr/>
              <p:nvPr/>
            </p:nvSpPr>
            <p:spPr>
              <a:xfrm rot="5400000">
                <a:off x="2825540" y="1704421"/>
                <a:ext cx="1353785" cy="234735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이등변 삼각형 242"/>
              <p:cNvSpPr/>
              <p:nvPr/>
            </p:nvSpPr>
            <p:spPr>
              <a:xfrm rot="16200000">
                <a:off x="1386377" y="1704419"/>
                <a:ext cx="1353784" cy="234735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3466978" y="933630"/>
              <a:ext cx="2838643" cy="12865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34463" y="936748"/>
              <a:ext cx="2707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* </a:t>
              </a:r>
              <a:r>
                <a:rPr lang="ko-KR" altLang="en-US" sz="900" smtClean="0">
                  <a:solidFill>
                    <a:schemeClr val="bg1"/>
                  </a:solidFill>
                </a:rPr>
                <a:t>해당 도우미 전용 분해 컨탠츠를 사용했을 때의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/>
              </a:r>
              <a:br>
                <a:rPr lang="en-US" altLang="ko-KR" sz="900" dirty="0" smtClean="0">
                  <a:solidFill>
                    <a:schemeClr val="bg1"/>
                  </a:solidFill>
                </a:rPr>
              </a:br>
              <a:r>
                <a:rPr lang="ko-KR" altLang="en-US" sz="900" smtClean="0">
                  <a:solidFill>
                    <a:schemeClr val="bg1"/>
                  </a:solidFill>
                </a:rPr>
                <a:t>이점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900" smtClean="0">
                  <a:solidFill>
                    <a:schemeClr val="bg1"/>
                  </a:solidFill>
                </a:rPr>
                <a:t>안내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9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753225" y="371475"/>
            <a:ext cx="3448050" cy="601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53224" y="371475"/>
            <a:ext cx="3448051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인벤토리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790660" y="1390649"/>
            <a:ext cx="3286789" cy="433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819065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940633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062200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19065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940633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062200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253978" y="892751"/>
            <a:ext cx="823471" cy="45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6</a:t>
            </a:r>
            <a:r>
              <a:rPr lang="ko-KR" altLang="en-US" sz="1000" smtClean="0"/>
              <a:t>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6819065" y="141517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</a:t>
            </a:r>
            <a:r>
              <a:rPr lang="en-US" altLang="ko-KR" sz="1000" dirty="0" smtClean="0"/>
              <a:t>&gt;</a:t>
            </a:r>
            <a:r>
              <a:rPr lang="ko-KR" altLang="en-US" sz="1000" smtClean="0"/>
              <a:t>전체</a:t>
            </a:r>
            <a:endParaRPr lang="ko-KR" altLang="en-US" sz="1000"/>
          </a:p>
        </p:txBody>
      </p:sp>
      <p:sp>
        <p:nvSpPr>
          <p:cNvPr id="35" name="직사각형 34"/>
          <p:cNvSpPr/>
          <p:nvPr/>
        </p:nvSpPr>
        <p:spPr>
          <a:xfrm>
            <a:off x="8917778" y="1444618"/>
            <a:ext cx="788197" cy="1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9705976" y="1444618"/>
            <a:ext cx="318594" cy="1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7" name="1/2 액자 36"/>
          <p:cNvSpPr/>
          <p:nvPr/>
        </p:nvSpPr>
        <p:spPr>
          <a:xfrm rot="13500000">
            <a:off x="9796612" y="1431528"/>
            <a:ext cx="137321" cy="137321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9065" y="2640041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루비씨앗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7940633" y="2640041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사파이어씨앗</a:t>
            </a:r>
            <a:endParaRPr lang="ko-KR" altLang="en-US" sz="800" dirty="0"/>
          </a:p>
        </p:txBody>
      </p:sp>
      <p:sp>
        <p:nvSpPr>
          <p:cNvPr id="40" name="직사각형 39"/>
          <p:cNvSpPr/>
          <p:nvPr/>
        </p:nvSpPr>
        <p:spPr>
          <a:xfrm>
            <a:off x="9062200" y="2640040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다이아몬드 씨앗</a:t>
            </a:r>
            <a:endParaRPr lang="ko-KR" altLang="en-US" sz="800" dirty="0"/>
          </a:p>
        </p:txBody>
      </p:sp>
      <p:sp>
        <p:nvSpPr>
          <p:cNvPr id="41" name="직사각형 40"/>
          <p:cNvSpPr/>
          <p:nvPr/>
        </p:nvSpPr>
        <p:spPr>
          <a:xfrm>
            <a:off x="6819065" y="3887816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활화산 섬 씨앗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7940633" y="3887816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엔젤 씨앗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9062200" y="3887815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갤럭시</a:t>
            </a:r>
            <a:r>
              <a:rPr lang="ko-KR" altLang="en-US" sz="900" dirty="0" smtClean="0"/>
              <a:t> 씨앗</a:t>
            </a:r>
            <a:endParaRPr lang="ko-KR" altLang="en-US" sz="900" dirty="0"/>
          </a:p>
        </p:txBody>
      </p:sp>
      <p:pic>
        <p:nvPicPr>
          <p:cNvPr id="44" name="Picture 6" descr="http://icons.iconarchive.com/icons/aha-soft/jewelry/128/Gem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89" y="1723902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icons.iconarchive.com/icons/aha-soft/jewelry/128/Topaz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51" y="175695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icons.iconarchive.com/icons/artdesigner/my-secret/128/diamond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34" y="1759683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http://www.wpclipart.com/geography/islands/island_icon_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0" y="3032699"/>
            <a:ext cx="782568" cy="7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tarotreadingsbymarthareed.com/wp-content/uploads/2016/03/Three-of-Cups-I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32" y="2974314"/>
            <a:ext cx="638241" cy="8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://s.nx.com/S2/Game/maplestory2/maview/img/npc/11000508_EnchantMaster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5" r="15257"/>
          <a:stretch/>
        </p:blipFill>
        <p:spPr bwMode="auto">
          <a:xfrm>
            <a:off x="8139653" y="2899352"/>
            <a:ext cx="588802" cy="9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9715" b="5950"/>
          <a:stretch/>
        </p:blipFill>
        <p:spPr>
          <a:xfrm>
            <a:off x="6880789" y="5748842"/>
            <a:ext cx="3119438" cy="618114"/>
          </a:xfrm>
          <a:prstGeom prst="rect">
            <a:avLst/>
          </a:prstGeom>
        </p:spPr>
      </p:pic>
      <p:sp>
        <p:nvSpPr>
          <p:cNvPr id="171" name="사각형 설명선 170"/>
          <p:cNvSpPr/>
          <p:nvPr/>
        </p:nvSpPr>
        <p:spPr>
          <a:xfrm>
            <a:off x="6766560" y="509782"/>
            <a:ext cx="1256305" cy="332677"/>
          </a:xfrm>
          <a:prstGeom prst="wedgeRectCallout">
            <a:avLst>
              <a:gd name="adj1" fmla="val 19374"/>
              <a:gd name="adj2" fmla="val 768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작물 카테고리 구분 </a:t>
            </a:r>
            <a:r>
              <a:rPr lang="ko-KR" altLang="en-US" sz="1000" dirty="0" smtClean="0"/>
              <a:t>탭</a:t>
            </a:r>
            <a:endParaRPr lang="ko-KR" altLang="en-US" sz="1000" dirty="0"/>
          </a:p>
        </p:txBody>
      </p:sp>
      <p:sp>
        <p:nvSpPr>
          <p:cNvPr id="172" name="직사각형 171"/>
          <p:cNvSpPr/>
          <p:nvPr/>
        </p:nvSpPr>
        <p:spPr>
          <a:xfrm>
            <a:off x="9246408" y="895623"/>
            <a:ext cx="867651" cy="4640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사각형 설명선 172"/>
          <p:cNvSpPr/>
          <p:nvPr/>
        </p:nvSpPr>
        <p:spPr>
          <a:xfrm>
            <a:off x="9039225" y="318052"/>
            <a:ext cx="1190742" cy="467411"/>
          </a:xfrm>
          <a:prstGeom prst="wedgeRectCallout">
            <a:avLst>
              <a:gd name="adj1" fmla="val 19374"/>
              <a:gd name="adj2" fmla="val 768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해당 카테고리 아이템 </a:t>
            </a:r>
            <a:r>
              <a:rPr lang="ko-KR" altLang="en-US" sz="1000" dirty="0" smtClean="0"/>
              <a:t>개수 표시 </a:t>
            </a:r>
            <a:r>
              <a:rPr lang="en-US" altLang="ko-KR" sz="1000" dirty="0" smtClean="0"/>
              <a:t>UI</a:t>
            </a:r>
            <a:endParaRPr lang="ko-KR" altLang="en-US" sz="1000" dirty="0"/>
          </a:p>
        </p:txBody>
      </p:sp>
      <p:sp>
        <p:nvSpPr>
          <p:cNvPr id="175" name="직사각형 174"/>
          <p:cNvSpPr/>
          <p:nvPr/>
        </p:nvSpPr>
        <p:spPr>
          <a:xfrm>
            <a:off x="6829424" y="5648325"/>
            <a:ext cx="3324226" cy="8667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사각형 설명선 175"/>
          <p:cNvSpPr/>
          <p:nvPr/>
        </p:nvSpPr>
        <p:spPr>
          <a:xfrm>
            <a:off x="10229967" y="4460437"/>
            <a:ext cx="1080402" cy="332677"/>
          </a:xfrm>
          <a:prstGeom prst="wedgeRectCallout">
            <a:avLst>
              <a:gd name="adj1" fmla="val -58131"/>
              <a:gd name="adj2" fmla="val 1783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보유 아이템 표시 </a:t>
            </a:r>
            <a:r>
              <a:rPr lang="en-US" altLang="ko-KR" sz="1000" dirty="0" smtClean="0"/>
              <a:t>UI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6790660" y="1046608"/>
            <a:ext cx="2248476" cy="338321"/>
            <a:chOff x="6697530" y="1005245"/>
            <a:chExt cx="2473324" cy="372153"/>
          </a:xfrm>
        </p:grpSpPr>
        <p:grpSp>
          <p:nvGrpSpPr>
            <p:cNvPr id="2" name="그룹 1"/>
            <p:cNvGrpSpPr/>
            <p:nvPr/>
          </p:nvGrpSpPr>
          <p:grpSpPr>
            <a:xfrm>
              <a:off x="7522499" y="1005245"/>
              <a:ext cx="1648355" cy="372128"/>
              <a:chOff x="6790661" y="895348"/>
              <a:chExt cx="2193961" cy="49530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790661" y="895350"/>
                <a:ext cx="1096040" cy="495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씨앗</a:t>
                </a:r>
                <a:endParaRPr lang="ko-KR" altLang="en-US" dirty="0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7888582" y="895348"/>
                <a:ext cx="1096040" cy="495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작물</a:t>
                </a:r>
                <a:endParaRPr lang="ko-KR" altLang="en-US" dirty="0"/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697530" y="1005272"/>
              <a:ext cx="823471" cy="372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전체</a:t>
              </a:r>
              <a:endParaRPr lang="ko-KR" altLang="en-US" dirty="0"/>
            </a:p>
          </p:txBody>
        </p:sp>
      </p:grpSp>
      <p:sp>
        <p:nvSpPr>
          <p:cNvPr id="144" name="직사각형 143"/>
          <p:cNvSpPr/>
          <p:nvPr/>
        </p:nvSpPr>
        <p:spPr>
          <a:xfrm>
            <a:off x="6820063" y="4193039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7941631" y="4193039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9063198" y="4193039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직사각형 146"/>
          <p:cNvSpPr/>
          <p:nvPr/>
        </p:nvSpPr>
        <p:spPr>
          <a:xfrm>
            <a:off x="6820063" y="5147154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스페셜</a:t>
            </a:r>
            <a:r>
              <a:rPr lang="ko-KR" altLang="en-US" sz="900" dirty="0" smtClean="0"/>
              <a:t> 목성</a:t>
            </a:r>
            <a:endParaRPr lang="ko-KR" altLang="en-US" sz="900" dirty="0"/>
          </a:p>
        </p:txBody>
      </p:sp>
      <p:sp>
        <p:nvSpPr>
          <p:cNvPr id="148" name="직사각형 147"/>
          <p:cNvSpPr/>
          <p:nvPr/>
        </p:nvSpPr>
        <p:spPr>
          <a:xfrm>
            <a:off x="7941631" y="5147154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공 홀로그램</a:t>
            </a:r>
            <a:endParaRPr lang="ko-KR" altLang="en-US" sz="900" dirty="0"/>
          </a:p>
        </p:txBody>
      </p:sp>
      <p:sp>
        <p:nvSpPr>
          <p:cNvPr id="149" name="직사각형 148"/>
          <p:cNvSpPr/>
          <p:nvPr/>
        </p:nvSpPr>
        <p:spPr>
          <a:xfrm>
            <a:off x="9063198" y="5147153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77" name="사각형 설명선 176"/>
          <p:cNvSpPr/>
          <p:nvPr/>
        </p:nvSpPr>
        <p:spPr>
          <a:xfrm>
            <a:off x="10277474" y="5813730"/>
            <a:ext cx="986970" cy="332677"/>
          </a:xfrm>
          <a:prstGeom prst="wedgeRectCallout">
            <a:avLst>
              <a:gd name="adj1" fmla="val -58772"/>
              <a:gd name="adj2" fmla="val 511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유저 재화 </a:t>
            </a:r>
            <a:r>
              <a:rPr lang="en-US" altLang="ko-KR" sz="1000" dirty="0" smtClean="0"/>
              <a:t>UI</a:t>
            </a:r>
            <a:endParaRPr lang="ko-KR" altLang="en-US" sz="1000" dirty="0"/>
          </a:p>
        </p:txBody>
      </p:sp>
      <p:pic>
        <p:nvPicPr>
          <p:cNvPr id="1026" name="Picture 2" descr="http://icons.iconarchive.com/icons/aha-soft/space/128/Jupiter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050" y="4321720"/>
            <a:ext cx="688207" cy="688208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nishad2m8/hologram/128/google-chrome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712" y="4335121"/>
            <a:ext cx="688207" cy="6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6724533" y="1005331"/>
            <a:ext cx="2379710" cy="4100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6747291" y="1710610"/>
            <a:ext cx="3366768" cy="375193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8903002" y="1463040"/>
            <a:ext cx="1202852" cy="1818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 설명선 125"/>
          <p:cNvSpPr/>
          <p:nvPr/>
        </p:nvSpPr>
        <p:spPr>
          <a:xfrm>
            <a:off x="10229967" y="1375592"/>
            <a:ext cx="1080402" cy="332677"/>
          </a:xfrm>
          <a:prstGeom prst="wedgeRectCallout">
            <a:avLst>
              <a:gd name="adj1" fmla="val -58131"/>
              <a:gd name="adj2" fmla="val 1783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필터 버튼</a:t>
            </a:r>
            <a:endParaRPr lang="ko-KR" altLang="en-US" sz="1000" dirty="0"/>
          </a:p>
        </p:txBody>
      </p:sp>
      <p:pic>
        <p:nvPicPr>
          <p:cNvPr id="132" name="그림 131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04" y="6347304"/>
            <a:ext cx="2719070" cy="494030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-634893" y="-315742"/>
            <a:ext cx="6219778" cy="7991671"/>
            <a:chOff x="-634893" y="-315742"/>
            <a:chExt cx="6219778" cy="7991671"/>
          </a:xfrm>
        </p:grpSpPr>
        <p:grpSp>
          <p:nvGrpSpPr>
            <p:cNvPr id="10" name="그룹 9"/>
            <p:cNvGrpSpPr/>
            <p:nvPr/>
          </p:nvGrpSpPr>
          <p:grpSpPr>
            <a:xfrm>
              <a:off x="-634893" y="-315742"/>
              <a:ext cx="6219778" cy="6707017"/>
              <a:chOff x="201556" y="57550"/>
              <a:chExt cx="6219778" cy="670701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756046" y="820706"/>
                <a:ext cx="5665288" cy="5943861"/>
                <a:chOff x="764203" y="72377"/>
                <a:chExt cx="5665288" cy="5943861"/>
              </a:xfrm>
            </p:grpSpPr>
            <p:sp>
              <p:nvSpPr>
                <p:cNvPr id="54" name="직사각형 53"/>
                <p:cNvSpPr/>
                <p:nvPr/>
              </p:nvSpPr>
              <p:spPr>
                <a:xfrm>
                  <a:off x="1963972" y="371475"/>
                  <a:ext cx="4436828" cy="56447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963001" y="376189"/>
                  <a:ext cx="4437798" cy="495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 smtClean="0"/>
                    <a:t>(</a:t>
                  </a:r>
                  <a:r>
                    <a:rPr lang="ko-KR" altLang="en-US" smtClean="0"/>
                    <a:t>도우미 이름</a:t>
                  </a:r>
                  <a:r>
                    <a:rPr lang="en-US" altLang="ko-KR" dirty="0" smtClean="0"/>
                    <a:t>) </a:t>
                  </a:r>
                  <a:r>
                    <a:rPr lang="ko-KR" altLang="en-US" smtClean="0"/>
                    <a:t>전용</a:t>
                  </a:r>
                  <a:r>
                    <a:rPr lang="en-US" altLang="ko-KR" dirty="0" smtClean="0"/>
                    <a:t> </a:t>
                  </a:r>
                  <a:r>
                    <a:rPr lang="ko-KR" altLang="en-US" smtClean="0"/>
                    <a:t>분해</a:t>
                  </a:r>
                  <a:endParaRPr lang="ko-KR" altLang="en-US" dirty="0"/>
                </a:p>
              </p:txBody>
            </p:sp>
            <p:sp>
              <p:nvSpPr>
                <p:cNvPr id="56" name="곱셈 기호 55"/>
                <p:cNvSpPr/>
                <p:nvPr/>
              </p:nvSpPr>
              <p:spPr>
                <a:xfrm>
                  <a:off x="5861403" y="361047"/>
                  <a:ext cx="516155" cy="516155"/>
                </a:xfrm>
                <a:prstGeom prst="mathMultiply">
                  <a:avLst>
                    <a:gd name="adj1" fmla="val 17984"/>
                  </a:avLst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2847172" y="5520937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grpSp>
              <p:nvGrpSpPr>
                <p:cNvPr id="13" name="그룹 12"/>
                <p:cNvGrpSpPr/>
                <p:nvPr/>
              </p:nvGrpSpPr>
              <p:grpSpPr>
                <a:xfrm>
                  <a:off x="2068088" y="4537795"/>
                  <a:ext cx="4237534" cy="921205"/>
                  <a:chOff x="2068088" y="4323110"/>
                  <a:chExt cx="4237534" cy="921205"/>
                </a:xfrm>
              </p:grpSpPr>
              <p:sp>
                <p:nvSpPr>
                  <p:cNvPr id="102" name="직사각형 101"/>
                  <p:cNvSpPr/>
                  <p:nvPr/>
                </p:nvSpPr>
                <p:spPr>
                  <a:xfrm>
                    <a:off x="2068088" y="4756805"/>
                    <a:ext cx="3393491" cy="2349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3" name="직선 연결선 102"/>
                  <p:cNvCxnSpPr/>
                  <p:nvPr/>
                </p:nvCxnSpPr>
                <p:spPr>
                  <a:xfrm>
                    <a:off x="4612963" y="4681647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/>
                  <p:cNvCxnSpPr/>
                  <p:nvPr/>
                </p:nvCxnSpPr>
                <p:spPr>
                  <a:xfrm>
                    <a:off x="5461579" y="4681647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직사각형 104"/>
                  <p:cNvSpPr/>
                  <p:nvPr/>
                </p:nvSpPr>
                <p:spPr>
                  <a:xfrm>
                    <a:off x="2071688" y="4754279"/>
                    <a:ext cx="1852491" cy="23747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06" name="직선 연결선 105"/>
                  <p:cNvCxnSpPr/>
                  <p:nvPr/>
                </p:nvCxnSpPr>
                <p:spPr>
                  <a:xfrm>
                    <a:off x="2915731" y="4681647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직선 연결선 106"/>
                  <p:cNvCxnSpPr/>
                  <p:nvPr/>
                </p:nvCxnSpPr>
                <p:spPr>
                  <a:xfrm>
                    <a:off x="3764347" y="4681647"/>
                    <a:ext cx="1" cy="368029"/>
                  </a:xfrm>
                  <a:prstGeom prst="line">
                    <a:avLst/>
                  </a:prstGeom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276312" y="4383151"/>
                    <a:ext cx="381444" cy="28785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416788" y="4383151"/>
                    <a:ext cx="381444" cy="287850"/>
                  </a:xfrm>
                  <a:prstGeom prst="rect">
                    <a:avLst/>
                  </a:prstGeom>
                </p:spPr>
              </p:pic>
              <p:pic>
                <p:nvPicPr>
                  <p:cNvPr id="110" name="그림 109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716916" y="4323110"/>
                    <a:ext cx="397338" cy="407933"/>
                  </a:xfrm>
                  <a:prstGeom prst="rect">
                    <a:avLst/>
                  </a:prstGeom>
                </p:spPr>
              </p:pic>
              <p:pic>
                <p:nvPicPr>
                  <p:cNvPr id="111" name="그림 110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583884" y="4336127"/>
                    <a:ext cx="358982" cy="397442"/>
                  </a:xfrm>
                  <a:prstGeom prst="rect">
                    <a:avLst/>
                  </a:prstGeom>
                </p:spPr>
              </p:pic>
              <p:sp>
                <p:nvSpPr>
                  <p:cNvPr id="112" name="직사각형 111"/>
                  <p:cNvSpPr/>
                  <p:nvPr/>
                </p:nvSpPr>
                <p:spPr>
                  <a:xfrm>
                    <a:off x="5597321" y="4754280"/>
                    <a:ext cx="708301" cy="23747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000" smtClean="0"/>
                      <a:t>초기화</a:t>
                    </a:r>
                    <a:endParaRPr lang="ko-KR" altLang="en-US" sz="1000" dirty="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727072" y="5013483"/>
                    <a:ext cx="3770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/>
                      <a:t>100</a:t>
                    </a:r>
                    <a:endParaRPr lang="ko-KR" altLang="en-US" sz="90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569203" y="5013483"/>
                    <a:ext cx="3770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/>
                      <a:t>2</a:t>
                    </a:r>
                    <a:r>
                      <a:rPr lang="en-US" altLang="ko-KR" sz="900" dirty="0" smtClean="0"/>
                      <a:t>00</a:t>
                    </a:r>
                    <a:endParaRPr lang="ko-KR" altLang="en-US" sz="900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4411334" y="5013483"/>
                    <a:ext cx="3770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/>
                      <a:t>3</a:t>
                    </a:r>
                    <a:r>
                      <a:rPr lang="en-US" altLang="ko-KR" sz="900" dirty="0" smtClean="0"/>
                      <a:t>00</a:t>
                    </a:r>
                    <a:endParaRPr lang="ko-KR" altLang="en-US" sz="900"/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5253466" y="5013483"/>
                    <a:ext cx="3770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/>
                      <a:t>4</a:t>
                    </a:r>
                    <a:r>
                      <a:rPr lang="en-US" altLang="ko-KR" sz="900" dirty="0" smtClean="0"/>
                      <a:t>00</a:t>
                    </a:r>
                    <a:endParaRPr lang="ko-KR" altLang="en-US" sz="900"/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3777464" y="4757601"/>
                    <a:ext cx="377026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>
                        <a:solidFill>
                          <a:schemeClr val="bg1"/>
                        </a:solidFill>
                      </a:rPr>
                      <a:t>2</a:t>
                    </a:r>
                    <a:r>
                      <a:rPr lang="en-US" altLang="ko-KR" sz="900" dirty="0" smtClean="0"/>
                      <a:t>10</a:t>
                    </a:r>
                    <a:endParaRPr lang="ko-KR" altLang="en-US" sz="900"/>
                  </a:p>
                </p:txBody>
              </p:sp>
            </p:grpSp>
            <p:grpSp>
              <p:nvGrpSpPr>
                <p:cNvPr id="14" name="그룹 13"/>
                <p:cNvGrpSpPr/>
                <p:nvPr/>
              </p:nvGrpSpPr>
              <p:grpSpPr>
                <a:xfrm>
                  <a:off x="2070446" y="2373061"/>
                  <a:ext cx="4252791" cy="2011833"/>
                  <a:chOff x="2070446" y="2048051"/>
                  <a:chExt cx="4252791" cy="2011833"/>
                </a:xfrm>
              </p:grpSpPr>
              <p:grpSp>
                <p:nvGrpSpPr>
                  <p:cNvPr id="89" name="그룹 88"/>
                  <p:cNvGrpSpPr/>
                  <p:nvPr/>
                </p:nvGrpSpPr>
                <p:grpSpPr>
                  <a:xfrm>
                    <a:off x="2070446" y="2052165"/>
                    <a:ext cx="2497639" cy="935123"/>
                    <a:chOff x="2070447" y="1360402"/>
                    <a:chExt cx="3205504" cy="1200150"/>
                  </a:xfrm>
                </p:grpSpPr>
                <p:sp>
                  <p:nvSpPr>
                    <p:cNvPr id="95" name="직사각형 94"/>
                    <p:cNvSpPr/>
                    <p:nvPr/>
                  </p:nvSpPr>
                  <p:spPr>
                    <a:xfrm>
                      <a:off x="2070447" y="1360402"/>
                      <a:ext cx="962369" cy="1200150"/>
                    </a:xfrm>
                    <a:prstGeom prst="rect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6" name="직사각형 95"/>
                    <p:cNvSpPr/>
                    <p:nvPr/>
                  </p:nvSpPr>
                  <p:spPr>
                    <a:xfrm>
                      <a:off x="3192015" y="1360402"/>
                      <a:ext cx="962369" cy="1200150"/>
                    </a:xfrm>
                    <a:prstGeom prst="rect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7" name="직사각형 96"/>
                    <p:cNvSpPr/>
                    <p:nvPr/>
                  </p:nvSpPr>
                  <p:spPr>
                    <a:xfrm>
                      <a:off x="4313582" y="1360402"/>
                      <a:ext cx="962369" cy="1200150"/>
                    </a:xfrm>
                    <a:prstGeom prst="rect">
                      <a:avLst/>
                    </a:prstGeom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8" name="직사각형 97"/>
                    <p:cNvSpPr/>
                    <p:nvPr/>
                  </p:nvSpPr>
                  <p:spPr>
                    <a:xfrm>
                      <a:off x="2070447" y="2314517"/>
                      <a:ext cx="962369" cy="246035"/>
                    </a:xfrm>
                    <a:prstGeom prst="rect">
                      <a:avLst/>
                    </a:prstGeom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 smtClean="0"/>
                        <a:t>씨앗 정보</a:t>
                      </a:r>
                      <a:endParaRPr lang="ko-KR" altLang="en-US" sz="900" dirty="0"/>
                    </a:p>
                  </p:txBody>
                </p:sp>
                <p:sp>
                  <p:nvSpPr>
                    <p:cNvPr id="99" name="직사각형 98"/>
                    <p:cNvSpPr/>
                    <p:nvPr/>
                  </p:nvSpPr>
                  <p:spPr>
                    <a:xfrm>
                      <a:off x="3192015" y="2314517"/>
                      <a:ext cx="962369" cy="246035"/>
                    </a:xfrm>
                    <a:prstGeom prst="rect">
                      <a:avLst/>
                    </a:prstGeom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/>
                        <a:t>씨앗 </a:t>
                      </a:r>
                      <a:r>
                        <a:rPr lang="ko-KR" altLang="en-US" sz="900" dirty="0" smtClean="0"/>
                        <a:t>정보</a:t>
                      </a:r>
                      <a:endParaRPr lang="ko-KR" altLang="en-US" sz="900" dirty="0"/>
                    </a:p>
                  </p:txBody>
                </p:sp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4313582" y="2314516"/>
                      <a:ext cx="962369" cy="246035"/>
                    </a:xfrm>
                    <a:prstGeom prst="rect">
                      <a:avLst/>
                    </a:prstGeom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/>
                        <a:t>씨앗 정보</a:t>
                      </a:r>
                    </a:p>
                  </p:txBody>
                </p:sp>
              </p:grpSp>
              <p:grpSp>
                <p:nvGrpSpPr>
                  <p:cNvPr id="90" name="그룹 89"/>
                  <p:cNvGrpSpPr/>
                  <p:nvPr/>
                </p:nvGrpSpPr>
                <p:grpSpPr>
                  <a:xfrm>
                    <a:off x="4692128" y="2052165"/>
                    <a:ext cx="1623745" cy="935123"/>
                    <a:chOff x="2222847" y="1512802"/>
                    <a:chExt cx="1524510" cy="877973"/>
                  </a:xfrm>
                </p:grpSpPr>
                <p:sp>
                  <p:nvSpPr>
                    <p:cNvPr id="91" name="직사각형 90"/>
                    <p:cNvSpPr/>
                    <p:nvPr/>
                  </p:nvSpPr>
                  <p:spPr>
                    <a:xfrm>
                      <a:off x="2222847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2" name="직사각형 91"/>
                    <p:cNvSpPr/>
                    <p:nvPr/>
                  </p:nvSpPr>
                  <p:spPr>
                    <a:xfrm>
                      <a:off x="3043333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3" name="직사각형 92"/>
                    <p:cNvSpPr/>
                    <p:nvPr/>
                  </p:nvSpPr>
                  <p:spPr>
                    <a:xfrm>
                      <a:off x="2222847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94" name="직사각형 93"/>
                    <p:cNvSpPr/>
                    <p:nvPr/>
                  </p:nvSpPr>
                  <p:spPr>
                    <a:xfrm>
                      <a:off x="3043333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</p:grpSp>
              <p:grpSp>
                <p:nvGrpSpPr>
                  <p:cNvPr id="77" name="그룹 76"/>
                  <p:cNvGrpSpPr/>
                  <p:nvPr/>
                </p:nvGrpSpPr>
                <p:grpSpPr>
                  <a:xfrm>
                    <a:off x="2077810" y="3124761"/>
                    <a:ext cx="2497639" cy="935123"/>
                    <a:chOff x="2070447" y="1360402"/>
                    <a:chExt cx="3205504" cy="1200150"/>
                  </a:xfrm>
                </p:grpSpPr>
                <p:sp>
                  <p:nvSpPr>
                    <p:cNvPr id="83" name="직사각형 82"/>
                    <p:cNvSpPr/>
                    <p:nvPr/>
                  </p:nvSpPr>
                  <p:spPr>
                    <a:xfrm>
                      <a:off x="2070447" y="1360402"/>
                      <a:ext cx="962369" cy="12001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직사각형 83"/>
                    <p:cNvSpPr/>
                    <p:nvPr/>
                  </p:nvSpPr>
                  <p:spPr>
                    <a:xfrm>
                      <a:off x="3192015" y="1360402"/>
                      <a:ext cx="962369" cy="12001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5" name="직사각형 84"/>
                    <p:cNvSpPr/>
                    <p:nvPr/>
                  </p:nvSpPr>
                  <p:spPr>
                    <a:xfrm>
                      <a:off x="4313582" y="1360402"/>
                      <a:ext cx="962369" cy="120015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6" name="직사각형 85"/>
                    <p:cNvSpPr/>
                    <p:nvPr/>
                  </p:nvSpPr>
                  <p:spPr>
                    <a:xfrm>
                      <a:off x="2070447" y="2314517"/>
                      <a:ext cx="962369" cy="24603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87" name="직사각형 86"/>
                    <p:cNvSpPr/>
                    <p:nvPr/>
                  </p:nvSpPr>
                  <p:spPr>
                    <a:xfrm>
                      <a:off x="3192015" y="2314517"/>
                      <a:ext cx="962369" cy="24603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88" name="직사각형 87"/>
                    <p:cNvSpPr/>
                    <p:nvPr/>
                  </p:nvSpPr>
                  <p:spPr>
                    <a:xfrm>
                      <a:off x="4313582" y="2314516"/>
                      <a:ext cx="962369" cy="24603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</p:grpSp>
              <p:grpSp>
                <p:nvGrpSpPr>
                  <p:cNvPr id="78" name="그룹 77"/>
                  <p:cNvGrpSpPr/>
                  <p:nvPr/>
                </p:nvGrpSpPr>
                <p:grpSpPr>
                  <a:xfrm>
                    <a:off x="4699492" y="3124761"/>
                    <a:ext cx="1623745" cy="935123"/>
                    <a:chOff x="2222847" y="1512802"/>
                    <a:chExt cx="1524510" cy="877973"/>
                  </a:xfrm>
                </p:grpSpPr>
                <p:sp>
                  <p:nvSpPr>
                    <p:cNvPr id="79" name="직사각형 78"/>
                    <p:cNvSpPr/>
                    <p:nvPr/>
                  </p:nvSpPr>
                  <p:spPr>
                    <a:xfrm>
                      <a:off x="2222847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0" name="직사각형 79"/>
                    <p:cNvSpPr/>
                    <p:nvPr/>
                  </p:nvSpPr>
                  <p:spPr>
                    <a:xfrm>
                      <a:off x="3043333" y="1512802"/>
                      <a:ext cx="704024" cy="87797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1" name="직사각형 80"/>
                    <p:cNvSpPr/>
                    <p:nvPr/>
                  </p:nvSpPr>
                  <p:spPr>
                    <a:xfrm>
                      <a:off x="2222847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  <p:sp>
                  <p:nvSpPr>
                    <p:cNvPr id="82" name="직사각형 81"/>
                    <p:cNvSpPr/>
                    <p:nvPr/>
                  </p:nvSpPr>
                  <p:spPr>
                    <a:xfrm>
                      <a:off x="3043333" y="2210787"/>
                      <a:ext cx="704024" cy="179988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900" dirty="0"/>
                    </a:p>
                  </p:txBody>
                </p:sp>
              </p:grpSp>
              <p:sp>
                <p:nvSpPr>
                  <p:cNvPr id="68" name="곱셈 기호 67"/>
                  <p:cNvSpPr/>
                  <p:nvPr/>
                </p:nvSpPr>
                <p:spPr>
                  <a:xfrm>
                    <a:off x="2599700" y="2048051"/>
                    <a:ext cx="218351" cy="218351"/>
                  </a:xfrm>
                  <a:prstGeom prst="mathMultiply">
                    <a:avLst>
                      <a:gd name="adj1" fmla="val 7834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곱셈 기호 68"/>
                  <p:cNvSpPr/>
                  <p:nvPr/>
                </p:nvSpPr>
                <p:spPr>
                  <a:xfrm>
                    <a:off x="3473594" y="2048051"/>
                    <a:ext cx="218351" cy="218351"/>
                  </a:xfrm>
                  <a:prstGeom prst="mathMultiply">
                    <a:avLst>
                      <a:gd name="adj1" fmla="val 7834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" name="곱셈 기호 69"/>
                  <p:cNvSpPr/>
                  <p:nvPr/>
                </p:nvSpPr>
                <p:spPr>
                  <a:xfrm>
                    <a:off x="4357098" y="2048051"/>
                    <a:ext cx="218351" cy="218351"/>
                  </a:xfrm>
                  <a:prstGeom prst="mathMultiply">
                    <a:avLst>
                      <a:gd name="adj1" fmla="val 7834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71" name="Picture 6" descr="http://icons.iconarchive.com/icons/aha-soft/jewelry/128/Gem-icon.png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50563" y="2143180"/>
                    <a:ext cx="568766" cy="5687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Picture 8" descr="http://icons.iconarchive.com/icons/aha-soft/jewelry/128/Topaz-icon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54245" y="2168608"/>
                    <a:ext cx="568766" cy="5687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3" name="Picture 10" descr="http://icons.iconarchive.com/icons/artdesigner/my-secret/128/diamond-icon.png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01348" y="2186581"/>
                    <a:ext cx="568766" cy="5687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4672691" y="5612689"/>
                  <a:ext cx="529312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/>
                    <a:t>- 3000</a:t>
                  </a:r>
                  <a:endParaRPr lang="ko-KR" altLang="en-US" sz="900"/>
                </a:p>
              </p:txBody>
            </p:sp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75" t="9591" b="10547"/>
                <a:stretch/>
              </p:blipFill>
              <p:spPr>
                <a:xfrm>
                  <a:off x="5065344" y="5607307"/>
                  <a:ext cx="348187" cy="273845"/>
                </a:xfrm>
                <a:prstGeom prst="rect">
                  <a:avLst/>
                </a:prstGeom>
              </p:spPr>
            </p:pic>
            <p:grpSp>
              <p:nvGrpSpPr>
                <p:cNvPr id="15" name="그룹 14"/>
                <p:cNvGrpSpPr/>
                <p:nvPr/>
              </p:nvGrpSpPr>
              <p:grpSpPr>
                <a:xfrm>
                  <a:off x="2054487" y="938859"/>
                  <a:ext cx="1248577" cy="1281301"/>
                  <a:chOff x="1945901" y="1100432"/>
                  <a:chExt cx="1673899" cy="1717769"/>
                </a:xfrm>
              </p:grpSpPr>
              <p:sp>
                <p:nvSpPr>
                  <p:cNvPr id="238" name="직사각형 237"/>
                  <p:cNvSpPr/>
                  <p:nvPr/>
                </p:nvSpPr>
                <p:spPr>
                  <a:xfrm>
                    <a:off x="2217795" y="1100432"/>
                    <a:ext cx="1130885" cy="1445327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dirty="0" err="1" smtClean="0"/>
                      <a:t>홈가든</a:t>
                    </a:r>
                    <a:endParaRPr lang="en-US" altLang="ko-KR" sz="1200" dirty="0"/>
                  </a:p>
                  <a:p>
                    <a:pPr algn="ctr"/>
                    <a:r>
                      <a:rPr lang="ko-KR" altLang="en-US" sz="1200" dirty="0" smtClean="0"/>
                      <a:t>도우미</a:t>
                    </a:r>
                    <a:endParaRPr lang="en-US" altLang="ko-KR" sz="1200" dirty="0" smtClean="0"/>
                  </a:p>
                  <a:p>
                    <a:pPr algn="ctr"/>
                    <a:r>
                      <a:rPr lang="ko-KR" altLang="en-US" sz="1200" dirty="0" smtClean="0"/>
                      <a:t>이미지</a:t>
                    </a:r>
                    <a:endParaRPr lang="ko-KR" altLang="en-US" sz="1200" dirty="0"/>
                  </a:p>
                </p:txBody>
              </p:sp>
              <p:sp>
                <p:nvSpPr>
                  <p:cNvPr id="239" name="직사각형 238"/>
                  <p:cNvSpPr/>
                  <p:nvPr/>
                </p:nvSpPr>
                <p:spPr>
                  <a:xfrm>
                    <a:off x="2217798" y="2614749"/>
                    <a:ext cx="957297" cy="203452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 smtClean="0"/>
                      <a:t>도우미 이름</a:t>
                    </a:r>
                    <a:endParaRPr lang="ko-KR" altLang="en-US" sz="700" dirty="0"/>
                  </a:p>
                </p:txBody>
              </p:sp>
              <p:sp>
                <p:nvSpPr>
                  <p:cNvPr id="240" name="직사각형 239"/>
                  <p:cNvSpPr/>
                  <p:nvPr/>
                </p:nvSpPr>
                <p:spPr>
                  <a:xfrm>
                    <a:off x="3175097" y="2614749"/>
                    <a:ext cx="173588" cy="203452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1" name="이등변 삼각형 240"/>
                  <p:cNvSpPr/>
                  <p:nvPr/>
                </p:nvSpPr>
                <p:spPr>
                  <a:xfrm rot="10800000">
                    <a:off x="3211045" y="2677024"/>
                    <a:ext cx="101691" cy="87664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2" name="이등변 삼각형 241"/>
                  <p:cNvSpPr/>
                  <p:nvPr/>
                </p:nvSpPr>
                <p:spPr>
                  <a:xfrm rot="5400000">
                    <a:off x="2825540" y="1704421"/>
                    <a:ext cx="1353785" cy="234735"/>
                  </a:xfrm>
                  <a:prstGeom prst="triangl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43" name="이등변 삼각형 242"/>
                  <p:cNvSpPr/>
                  <p:nvPr/>
                </p:nvSpPr>
                <p:spPr>
                  <a:xfrm rot="16200000">
                    <a:off x="1386377" y="1704419"/>
                    <a:ext cx="1353784" cy="234735"/>
                  </a:xfrm>
                  <a:prstGeom prst="triangl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직사각형 15"/>
                <p:cNvSpPr/>
                <p:nvPr/>
              </p:nvSpPr>
              <p:spPr>
                <a:xfrm>
                  <a:off x="3466978" y="933630"/>
                  <a:ext cx="2838643" cy="12865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434463" y="936748"/>
                  <a:ext cx="2707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dirty="0" smtClean="0">
                      <a:solidFill>
                        <a:schemeClr val="bg1"/>
                      </a:solidFill>
                    </a:rPr>
                    <a:t>* </a:t>
                  </a:r>
                  <a:r>
                    <a:rPr lang="ko-KR" altLang="en-US" sz="900" smtClean="0">
                      <a:solidFill>
                        <a:schemeClr val="bg1"/>
                      </a:solidFill>
                    </a:rPr>
                    <a:t>해당 도우미 전용 분해 컨탠츠를 사용했을 때의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</a:rPr>
                    <a:t/>
                  </a:r>
                  <a:br>
                    <a:rPr lang="en-US" altLang="ko-KR" sz="900" dirty="0" smtClean="0">
                      <a:solidFill>
                        <a:schemeClr val="bg1"/>
                      </a:solidFill>
                    </a:rPr>
                  </a:br>
                  <a:r>
                    <a:rPr lang="ko-KR" altLang="en-US" sz="900" smtClean="0">
                      <a:solidFill>
                        <a:schemeClr val="bg1"/>
                      </a:solidFill>
                    </a:rPr>
                    <a:t>이점</a:t>
                  </a:r>
                  <a:r>
                    <a:rPr lang="en-US" altLang="ko-KR" sz="9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ko-KR" altLang="en-US" sz="900" smtClean="0">
                      <a:solidFill>
                        <a:schemeClr val="bg1"/>
                      </a:solidFill>
                    </a:rPr>
                    <a:t>안내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4" name="직사각형 243"/>
                <p:cNvSpPr/>
                <p:nvPr/>
              </p:nvSpPr>
              <p:spPr>
                <a:xfrm>
                  <a:off x="1993736" y="891344"/>
                  <a:ext cx="1377617" cy="133502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사각형 설명선 245"/>
                <p:cNvSpPr/>
                <p:nvPr/>
              </p:nvSpPr>
              <p:spPr>
                <a:xfrm>
                  <a:off x="769235" y="942142"/>
                  <a:ext cx="1080402" cy="332677"/>
                </a:xfrm>
                <a:prstGeom prst="wedgeRectCallout">
                  <a:avLst>
                    <a:gd name="adj1" fmla="val 58886"/>
                    <a:gd name="adj2" fmla="val -3676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smtClean="0"/>
                    <a:t>도우미 선택 창</a:t>
                  </a:r>
                  <a:endParaRPr lang="ko-KR" altLang="en-US" sz="1000" dirty="0"/>
                </a:p>
              </p:txBody>
            </p:sp>
            <p:sp>
              <p:nvSpPr>
                <p:cNvPr id="247" name="사각형 설명선 246"/>
                <p:cNvSpPr/>
                <p:nvPr/>
              </p:nvSpPr>
              <p:spPr>
                <a:xfrm>
                  <a:off x="4919705" y="72377"/>
                  <a:ext cx="1509786" cy="332677"/>
                </a:xfrm>
                <a:prstGeom prst="wedgeRectCallout">
                  <a:avLst>
                    <a:gd name="adj1" fmla="val -51"/>
                    <a:gd name="adj2" fmla="val 173191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smtClean="0"/>
                    <a:t>해당 도우미 분해 이점 가이드</a:t>
                  </a:r>
                  <a:endParaRPr lang="ko-KR" altLang="en-US" sz="1000" dirty="0"/>
                </a:p>
              </p:txBody>
            </p:sp>
            <p:sp>
              <p:nvSpPr>
                <p:cNvPr id="248" name="직사각형 247"/>
                <p:cNvSpPr/>
                <p:nvPr/>
              </p:nvSpPr>
              <p:spPr>
                <a:xfrm>
                  <a:off x="3513690" y="891249"/>
                  <a:ext cx="2724191" cy="133502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직사각형 248"/>
                <p:cNvSpPr/>
                <p:nvPr/>
              </p:nvSpPr>
              <p:spPr>
                <a:xfrm>
                  <a:off x="2009257" y="2305963"/>
                  <a:ext cx="4367689" cy="212291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사각형 설명선 249"/>
                <p:cNvSpPr/>
                <p:nvPr/>
              </p:nvSpPr>
              <p:spPr>
                <a:xfrm>
                  <a:off x="794560" y="3312298"/>
                  <a:ext cx="1080402" cy="332677"/>
                </a:xfrm>
                <a:prstGeom prst="wedgeRectCallout">
                  <a:avLst>
                    <a:gd name="adj1" fmla="val 59622"/>
                    <a:gd name="adj2" fmla="val 25005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씨앗</a:t>
                  </a:r>
                  <a:r>
                    <a:rPr lang="en-US" altLang="ko-KR" sz="1000" dirty="0" smtClean="0"/>
                    <a:t>/</a:t>
                  </a:r>
                  <a:r>
                    <a:rPr lang="ko-KR" altLang="en-US" sz="1000" smtClean="0"/>
                    <a:t>작물 등록</a:t>
                  </a:r>
                  <a:r>
                    <a:rPr lang="en-US" altLang="ko-KR" sz="1000" dirty="0" smtClean="0"/>
                    <a:t>UI</a:t>
                  </a:r>
                  <a:endParaRPr lang="ko-KR" altLang="en-US" sz="1000" dirty="0"/>
                </a:p>
              </p:txBody>
            </p:sp>
            <p:sp>
              <p:nvSpPr>
                <p:cNvPr id="251" name="직사각형 250"/>
                <p:cNvSpPr/>
                <p:nvPr/>
              </p:nvSpPr>
              <p:spPr>
                <a:xfrm>
                  <a:off x="2026486" y="4501848"/>
                  <a:ext cx="4342510" cy="94479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사각형 설명선 252"/>
                <p:cNvSpPr/>
                <p:nvPr/>
              </p:nvSpPr>
              <p:spPr>
                <a:xfrm>
                  <a:off x="764203" y="4874945"/>
                  <a:ext cx="1080402" cy="332677"/>
                </a:xfrm>
                <a:prstGeom prst="wedgeRectCallout">
                  <a:avLst>
                    <a:gd name="adj1" fmla="val 59622"/>
                    <a:gd name="adj2" fmla="val 25005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분해</a:t>
                  </a:r>
                  <a:r>
                    <a:rPr lang="en-US" altLang="ko-KR" sz="1000" dirty="0" smtClean="0"/>
                    <a:t> </a:t>
                  </a:r>
                  <a:r>
                    <a:rPr lang="ko-KR" altLang="en-US" sz="1000" smtClean="0"/>
                    <a:t>게이지 </a:t>
                  </a:r>
                  <a:r>
                    <a:rPr lang="en-US" altLang="ko-KR" sz="1000" dirty="0" smtClean="0"/>
                    <a:t>UI</a:t>
                  </a:r>
                  <a:endParaRPr lang="ko-KR" altLang="en-US" sz="1000" dirty="0"/>
                </a:p>
              </p:txBody>
            </p:sp>
            <p:sp>
              <p:nvSpPr>
                <p:cNvPr id="254" name="직사각형 253"/>
                <p:cNvSpPr/>
                <p:nvPr/>
              </p:nvSpPr>
              <p:spPr>
                <a:xfrm>
                  <a:off x="2830893" y="5505039"/>
                  <a:ext cx="2742971" cy="48229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사각형 설명선 254"/>
                <p:cNvSpPr/>
                <p:nvPr/>
              </p:nvSpPr>
              <p:spPr>
                <a:xfrm>
                  <a:off x="1625228" y="5647698"/>
                  <a:ext cx="1080402" cy="332677"/>
                </a:xfrm>
                <a:prstGeom prst="wedgeRectCallout">
                  <a:avLst>
                    <a:gd name="adj1" fmla="val 59622"/>
                    <a:gd name="adj2" fmla="val 25005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분해</a:t>
                  </a:r>
                  <a:r>
                    <a:rPr lang="en-US" altLang="ko-KR" sz="1000" dirty="0" smtClean="0"/>
                    <a:t> </a:t>
                  </a:r>
                  <a:r>
                    <a:rPr lang="ko-KR" altLang="en-US" sz="1000" smtClean="0"/>
                    <a:t>하기 버튼</a:t>
                  </a:r>
                  <a:endParaRPr lang="ko-KR" altLang="en-US" sz="1000" dirty="0"/>
                </a:p>
              </p:txBody>
            </p:sp>
          </p:grp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556" y="57550"/>
                <a:ext cx="4450466" cy="530398"/>
              </a:xfrm>
              <a:prstGeom prst="rect">
                <a:avLst/>
              </a:prstGeom>
            </p:spPr>
          </p:pic>
          <p:cxnSp>
            <p:nvCxnSpPr>
              <p:cNvPr id="8" name="직선 화살표 연결선 7"/>
              <p:cNvCxnSpPr>
                <a:endCxn id="6" idx="2"/>
              </p:cNvCxnSpPr>
              <p:nvPr/>
            </p:nvCxnSpPr>
            <p:spPr>
              <a:xfrm flipH="1" flipV="1">
                <a:off x="2426789" y="587948"/>
                <a:ext cx="1593022" cy="61029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227314" y="694360"/>
                <a:ext cx="4419800" cy="24622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어떤 도우미 전용 분해 </a:t>
                </a:r>
                <a:r>
                  <a:rPr lang="en-US" altLang="ko-KR" sz="1000" dirty="0" smtClean="0"/>
                  <a:t>UI</a:t>
                </a:r>
                <a:r>
                  <a:rPr lang="ko-KR" altLang="en-US" sz="1000" smtClean="0"/>
                  <a:t>를 여느냐에 따라 전용 분해 </a:t>
                </a:r>
                <a:r>
                  <a:rPr lang="en-US" altLang="ko-KR" sz="1000" dirty="0" smtClean="0"/>
                  <a:t>UI </a:t>
                </a:r>
                <a:r>
                  <a:rPr lang="ko-KR" altLang="en-US" sz="1000" smtClean="0"/>
                  <a:t>이름이 변경된다</a:t>
                </a:r>
                <a:r>
                  <a:rPr lang="en-US" altLang="ko-KR" sz="1000" dirty="0" smtClean="0"/>
                  <a:t>.</a:t>
                </a:r>
                <a:endParaRPr lang="ko-KR" altLang="en-US" sz="1000"/>
              </a:p>
            </p:txBody>
          </p:sp>
        </p:grpSp>
        <p:pic>
          <p:nvPicPr>
            <p:cNvPr id="133" name="그림 132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645" y="7181899"/>
              <a:ext cx="2719070" cy="494030"/>
            </a:xfrm>
            <a:prstGeom prst="rect">
              <a:avLst/>
            </a:prstGeom>
            <a:noFill/>
          </p:spPr>
        </p:pic>
        <p:cxnSp>
          <p:nvCxnSpPr>
            <p:cNvPr id="134" name="직선 화살표 연결선 133"/>
            <p:cNvCxnSpPr>
              <a:endCxn id="133" idx="0"/>
            </p:cNvCxnSpPr>
            <p:nvPr/>
          </p:nvCxnSpPr>
          <p:spPr>
            <a:xfrm flipH="1">
              <a:off x="3393180" y="6347364"/>
              <a:ext cx="29398" cy="8345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1269587" y="6553904"/>
              <a:ext cx="1986441" cy="55399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아무것도 등록하지 않았을 경우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아래와 같이 비활성화 처리되어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클릭을 할 수 없게 된다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43308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6753225" y="371475"/>
            <a:ext cx="3448050" cy="601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53224" y="371475"/>
            <a:ext cx="3448051" cy="495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인벤토리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790660" y="1390649"/>
            <a:ext cx="3286789" cy="433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819065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940633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9062200" y="1685926"/>
            <a:ext cx="962369" cy="1200150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6819065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7940633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062200" y="2933701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253978" y="892751"/>
            <a:ext cx="823471" cy="450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6</a:t>
            </a:r>
            <a:r>
              <a:rPr lang="ko-KR" altLang="en-US" sz="1000" smtClean="0"/>
              <a:t>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6819065" y="141517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</a:t>
            </a:r>
            <a:r>
              <a:rPr lang="en-US" altLang="ko-KR" sz="1000" dirty="0" smtClean="0"/>
              <a:t>&gt;</a:t>
            </a:r>
            <a:r>
              <a:rPr lang="ko-KR" altLang="en-US" sz="1000" smtClean="0"/>
              <a:t>전체</a:t>
            </a:r>
            <a:endParaRPr lang="ko-KR" altLang="en-US" sz="1000"/>
          </a:p>
        </p:txBody>
      </p:sp>
      <p:sp>
        <p:nvSpPr>
          <p:cNvPr id="35" name="직사각형 34"/>
          <p:cNvSpPr/>
          <p:nvPr/>
        </p:nvSpPr>
        <p:spPr>
          <a:xfrm>
            <a:off x="8917778" y="1444618"/>
            <a:ext cx="788197" cy="1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9705976" y="1444618"/>
            <a:ext cx="318594" cy="1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7" name="1/2 액자 36"/>
          <p:cNvSpPr/>
          <p:nvPr/>
        </p:nvSpPr>
        <p:spPr>
          <a:xfrm rot="13500000">
            <a:off x="9796612" y="1431528"/>
            <a:ext cx="137321" cy="137321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19065" y="2640041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루비씨앗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7940633" y="2640041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사파이어씨앗</a:t>
            </a:r>
            <a:endParaRPr lang="ko-KR" altLang="en-US" sz="800" dirty="0"/>
          </a:p>
        </p:txBody>
      </p:sp>
      <p:sp>
        <p:nvSpPr>
          <p:cNvPr id="40" name="직사각형 39"/>
          <p:cNvSpPr/>
          <p:nvPr/>
        </p:nvSpPr>
        <p:spPr>
          <a:xfrm>
            <a:off x="9062200" y="2640040"/>
            <a:ext cx="962369" cy="24603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다이아몬드 씨앗</a:t>
            </a:r>
            <a:endParaRPr lang="ko-KR" altLang="en-US" sz="800" dirty="0"/>
          </a:p>
        </p:txBody>
      </p:sp>
      <p:sp>
        <p:nvSpPr>
          <p:cNvPr id="41" name="직사각형 40"/>
          <p:cNvSpPr/>
          <p:nvPr/>
        </p:nvSpPr>
        <p:spPr>
          <a:xfrm>
            <a:off x="6819065" y="3887816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활화산 섬 씨앗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7940633" y="3887816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엔젤 씨앗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9062200" y="3887815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갤럭시</a:t>
            </a:r>
            <a:r>
              <a:rPr lang="ko-KR" altLang="en-US" sz="900" dirty="0" smtClean="0"/>
              <a:t> 씨앗</a:t>
            </a:r>
            <a:endParaRPr lang="ko-KR" altLang="en-US" sz="900" dirty="0"/>
          </a:p>
        </p:txBody>
      </p:sp>
      <p:pic>
        <p:nvPicPr>
          <p:cNvPr id="44" name="Picture 6" descr="http://icons.iconarchive.com/icons/aha-soft/jewelry/128/Gem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89" y="1723902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icons.iconarchive.com/icons/aha-soft/jewelry/128/Topaz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51" y="1756950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://icons.iconarchive.com/icons/artdesigner/my-secret/128/diamond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34" y="1759683"/>
            <a:ext cx="832731" cy="8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2" descr="http://www.wpclipart.com/geography/islands/island_icon_roun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0" y="3032699"/>
            <a:ext cx="782568" cy="7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http://tarotreadingsbymarthareed.com/wp-content/uploads/2016/03/Three-of-Cups-I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32" y="2974314"/>
            <a:ext cx="638241" cy="8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http://s.nx.com/S2/Game/maplestory2/maview/img/npc/11000508_EnchantMaster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5" r="15257"/>
          <a:stretch/>
        </p:blipFill>
        <p:spPr bwMode="auto">
          <a:xfrm>
            <a:off x="8139653" y="2899352"/>
            <a:ext cx="588802" cy="9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9715" b="5950"/>
          <a:stretch/>
        </p:blipFill>
        <p:spPr>
          <a:xfrm>
            <a:off x="6880789" y="5748842"/>
            <a:ext cx="3119438" cy="618114"/>
          </a:xfrm>
          <a:prstGeom prst="rect">
            <a:avLst/>
          </a:prstGeom>
        </p:spPr>
      </p:pic>
      <p:sp>
        <p:nvSpPr>
          <p:cNvPr id="171" name="사각형 설명선 170"/>
          <p:cNvSpPr/>
          <p:nvPr/>
        </p:nvSpPr>
        <p:spPr>
          <a:xfrm>
            <a:off x="6766560" y="509782"/>
            <a:ext cx="1256305" cy="332677"/>
          </a:xfrm>
          <a:prstGeom prst="wedgeRectCallout">
            <a:avLst>
              <a:gd name="adj1" fmla="val 19374"/>
              <a:gd name="adj2" fmla="val 768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전체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작물 카테고리 구분 </a:t>
            </a:r>
            <a:r>
              <a:rPr lang="ko-KR" altLang="en-US" sz="1000" dirty="0" smtClean="0"/>
              <a:t>탭</a:t>
            </a:r>
            <a:endParaRPr lang="ko-KR" altLang="en-US" sz="1000" dirty="0"/>
          </a:p>
        </p:txBody>
      </p:sp>
      <p:sp>
        <p:nvSpPr>
          <p:cNvPr id="172" name="직사각형 171"/>
          <p:cNvSpPr/>
          <p:nvPr/>
        </p:nvSpPr>
        <p:spPr>
          <a:xfrm>
            <a:off x="9246408" y="895623"/>
            <a:ext cx="867651" cy="4640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사각형 설명선 172"/>
          <p:cNvSpPr/>
          <p:nvPr/>
        </p:nvSpPr>
        <p:spPr>
          <a:xfrm>
            <a:off x="9039225" y="318052"/>
            <a:ext cx="1190742" cy="467411"/>
          </a:xfrm>
          <a:prstGeom prst="wedgeRectCallout">
            <a:avLst>
              <a:gd name="adj1" fmla="val 19374"/>
              <a:gd name="adj2" fmla="val 7681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해당 카테고리 아이템 </a:t>
            </a:r>
            <a:r>
              <a:rPr lang="ko-KR" altLang="en-US" sz="1000" dirty="0" smtClean="0"/>
              <a:t>개수 표시 </a:t>
            </a:r>
            <a:r>
              <a:rPr lang="en-US" altLang="ko-KR" sz="1000" dirty="0" smtClean="0"/>
              <a:t>UI</a:t>
            </a:r>
            <a:endParaRPr lang="ko-KR" altLang="en-US" sz="1000" dirty="0"/>
          </a:p>
        </p:txBody>
      </p:sp>
      <p:sp>
        <p:nvSpPr>
          <p:cNvPr id="175" name="직사각형 174"/>
          <p:cNvSpPr/>
          <p:nvPr/>
        </p:nvSpPr>
        <p:spPr>
          <a:xfrm>
            <a:off x="6829424" y="5648325"/>
            <a:ext cx="3324226" cy="8667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사각형 설명선 175"/>
          <p:cNvSpPr/>
          <p:nvPr/>
        </p:nvSpPr>
        <p:spPr>
          <a:xfrm>
            <a:off x="10229967" y="4460437"/>
            <a:ext cx="1080402" cy="332677"/>
          </a:xfrm>
          <a:prstGeom prst="wedgeRectCallout">
            <a:avLst>
              <a:gd name="adj1" fmla="val -58131"/>
              <a:gd name="adj2" fmla="val 1783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보유 아이템 표시 </a:t>
            </a:r>
            <a:r>
              <a:rPr lang="en-US" altLang="ko-KR" sz="1000" dirty="0" smtClean="0"/>
              <a:t>UI</a:t>
            </a:r>
            <a:endParaRPr lang="ko-KR" altLang="en-US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6790660" y="1046608"/>
            <a:ext cx="2248476" cy="338321"/>
            <a:chOff x="6697530" y="1005245"/>
            <a:chExt cx="2473324" cy="372153"/>
          </a:xfrm>
        </p:grpSpPr>
        <p:grpSp>
          <p:nvGrpSpPr>
            <p:cNvPr id="2" name="그룹 1"/>
            <p:cNvGrpSpPr/>
            <p:nvPr/>
          </p:nvGrpSpPr>
          <p:grpSpPr>
            <a:xfrm>
              <a:off x="7522499" y="1005245"/>
              <a:ext cx="1648355" cy="372128"/>
              <a:chOff x="6790661" y="895348"/>
              <a:chExt cx="2193961" cy="49530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6790661" y="895350"/>
                <a:ext cx="1096040" cy="495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씨앗</a:t>
                </a:r>
                <a:endParaRPr lang="ko-KR" altLang="en-US" dirty="0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7888582" y="895348"/>
                <a:ext cx="1096040" cy="4953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작물</a:t>
                </a:r>
                <a:endParaRPr lang="ko-KR" altLang="en-US" dirty="0"/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697530" y="1005272"/>
              <a:ext cx="823471" cy="372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전체</a:t>
              </a:r>
              <a:endParaRPr lang="ko-KR" altLang="en-US" dirty="0"/>
            </a:p>
          </p:txBody>
        </p:sp>
      </p:grpSp>
      <p:sp>
        <p:nvSpPr>
          <p:cNvPr id="144" name="직사각형 143"/>
          <p:cNvSpPr/>
          <p:nvPr/>
        </p:nvSpPr>
        <p:spPr>
          <a:xfrm>
            <a:off x="6820063" y="4193039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직사각형 144"/>
          <p:cNvSpPr/>
          <p:nvPr/>
        </p:nvSpPr>
        <p:spPr>
          <a:xfrm>
            <a:off x="7941631" y="4193039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9063198" y="4193039"/>
            <a:ext cx="962369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직사각형 146"/>
          <p:cNvSpPr/>
          <p:nvPr/>
        </p:nvSpPr>
        <p:spPr>
          <a:xfrm>
            <a:off x="6820063" y="5147154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스페셜</a:t>
            </a:r>
            <a:r>
              <a:rPr lang="ko-KR" altLang="en-US" sz="900" dirty="0" smtClean="0"/>
              <a:t> 목성</a:t>
            </a:r>
            <a:endParaRPr lang="ko-KR" altLang="en-US" sz="900" dirty="0"/>
          </a:p>
        </p:txBody>
      </p:sp>
      <p:sp>
        <p:nvSpPr>
          <p:cNvPr id="148" name="직사각형 147"/>
          <p:cNvSpPr/>
          <p:nvPr/>
        </p:nvSpPr>
        <p:spPr>
          <a:xfrm>
            <a:off x="7941631" y="5147154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공 홀로그램</a:t>
            </a:r>
            <a:endParaRPr lang="ko-KR" altLang="en-US" sz="900" dirty="0"/>
          </a:p>
        </p:txBody>
      </p:sp>
      <p:sp>
        <p:nvSpPr>
          <p:cNvPr id="149" name="직사각형 148"/>
          <p:cNvSpPr/>
          <p:nvPr/>
        </p:nvSpPr>
        <p:spPr>
          <a:xfrm>
            <a:off x="9063198" y="5147153"/>
            <a:ext cx="962369" cy="246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77" name="사각형 설명선 176"/>
          <p:cNvSpPr/>
          <p:nvPr/>
        </p:nvSpPr>
        <p:spPr>
          <a:xfrm>
            <a:off x="10277474" y="5813730"/>
            <a:ext cx="986970" cy="332677"/>
          </a:xfrm>
          <a:prstGeom prst="wedgeRectCallout">
            <a:avLst>
              <a:gd name="adj1" fmla="val -58772"/>
              <a:gd name="adj2" fmla="val 511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유저 재화 </a:t>
            </a:r>
            <a:r>
              <a:rPr lang="en-US" altLang="ko-KR" sz="1000" dirty="0" smtClean="0"/>
              <a:t>UI</a:t>
            </a:r>
            <a:endParaRPr lang="ko-KR" altLang="en-US" sz="1000" dirty="0"/>
          </a:p>
        </p:txBody>
      </p:sp>
      <p:pic>
        <p:nvPicPr>
          <p:cNvPr id="1026" name="Picture 2" descr="http://icons.iconarchive.com/icons/aha-soft/space/128/Jupiter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050" y="4321720"/>
            <a:ext cx="688207" cy="688208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nishad2m8/hologram/128/google-chrome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712" y="4335121"/>
            <a:ext cx="688207" cy="6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직사각형 169"/>
          <p:cNvSpPr/>
          <p:nvPr/>
        </p:nvSpPr>
        <p:spPr>
          <a:xfrm>
            <a:off x="6724533" y="1005331"/>
            <a:ext cx="2379710" cy="4100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6747291" y="1710610"/>
            <a:ext cx="3366768" cy="375193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8903002" y="1463040"/>
            <a:ext cx="1202852" cy="1818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사각형 설명선 125"/>
          <p:cNvSpPr/>
          <p:nvPr/>
        </p:nvSpPr>
        <p:spPr>
          <a:xfrm>
            <a:off x="10229967" y="1375592"/>
            <a:ext cx="1080402" cy="332677"/>
          </a:xfrm>
          <a:prstGeom prst="wedgeRectCallout">
            <a:avLst>
              <a:gd name="adj1" fmla="val -58131"/>
              <a:gd name="adj2" fmla="val 1783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필터 버튼</a:t>
            </a:r>
            <a:endParaRPr lang="ko-KR" altLang="en-US" sz="10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2019788" y="5228926"/>
            <a:ext cx="4554471" cy="1502283"/>
            <a:chOff x="2030424" y="4137126"/>
            <a:chExt cx="4554471" cy="1502283"/>
          </a:xfrm>
        </p:grpSpPr>
        <p:grpSp>
          <p:nvGrpSpPr>
            <p:cNvPr id="9" name="그룹 8"/>
            <p:cNvGrpSpPr/>
            <p:nvPr/>
          </p:nvGrpSpPr>
          <p:grpSpPr>
            <a:xfrm>
              <a:off x="2150186" y="4141240"/>
              <a:ext cx="749851" cy="939237"/>
              <a:chOff x="2150186" y="4141240"/>
              <a:chExt cx="749851" cy="939237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2150186" y="4145354"/>
                <a:ext cx="749851" cy="935123"/>
                <a:chOff x="2070447" y="1360402"/>
                <a:chExt cx="962369" cy="1200150"/>
              </a:xfrm>
            </p:grpSpPr>
            <p:sp>
              <p:nvSpPr>
                <p:cNvPr id="131" name="직사각형 130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루비 씨앗</a:t>
                  </a:r>
                  <a:endParaRPr lang="ko-KR" altLang="en-US" sz="900" dirty="0"/>
                </a:p>
              </p:txBody>
            </p:sp>
          </p:grpSp>
          <p:sp>
            <p:nvSpPr>
              <p:cNvPr id="138" name="곱셈 기호 137"/>
              <p:cNvSpPr/>
              <p:nvPr/>
            </p:nvSpPr>
            <p:spPr>
              <a:xfrm>
                <a:off x="2679440" y="4141240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0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303" y="4236369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3342827" y="4141240"/>
              <a:ext cx="749851" cy="939237"/>
              <a:chOff x="3473594" y="4141240"/>
              <a:chExt cx="749851" cy="939237"/>
            </a:xfrm>
          </p:grpSpPr>
          <p:grpSp>
            <p:nvGrpSpPr>
              <p:cNvPr id="141" name="그룹 140"/>
              <p:cNvGrpSpPr/>
              <p:nvPr/>
            </p:nvGrpSpPr>
            <p:grpSpPr>
              <a:xfrm>
                <a:off x="3473594" y="4145354"/>
                <a:ext cx="749851" cy="935123"/>
                <a:chOff x="2070447" y="1360402"/>
                <a:chExt cx="962369" cy="1200150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루비 씨앗</a:t>
                  </a:r>
                  <a:endParaRPr lang="ko-KR" altLang="en-US" sz="900" dirty="0"/>
                </a:p>
              </p:txBody>
            </p:sp>
          </p:grpSp>
          <p:sp>
            <p:nvSpPr>
              <p:cNvPr id="150" name="곱셈 기호 149"/>
              <p:cNvSpPr/>
              <p:nvPr/>
            </p:nvSpPr>
            <p:spPr>
              <a:xfrm>
                <a:off x="4002848" y="4141240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1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2000" contras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500000">
                <a:off x="3677567" y="4360225"/>
                <a:ext cx="321054" cy="321054"/>
              </a:xfrm>
              <a:prstGeom prst="rect">
                <a:avLst/>
              </a:prstGeom>
              <a:solidFill>
                <a:schemeClr val="accent1"/>
              </a:solidFill>
              <a:extLst/>
            </p:spPr>
          </p:pic>
          <p:sp>
            <p:nvSpPr>
              <p:cNvPr id="6" name="위로 구부러진 화살표 5"/>
              <p:cNvSpPr/>
              <p:nvPr/>
            </p:nvSpPr>
            <p:spPr>
              <a:xfrm flipH="1">
                <a:off x="3522969" y="4598171"/>
                <a:ext cx="581789" cy="225537"/>
              </a:xfrm>
              <a:prstGeom prst="curved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위로 구부러진 화살표 151"/>
              <p:cNvSpPr/>
              <p:nvPr/>
            </p:nvSpPr>
            <p:spPr>
              <a:xfrm rot="10800000" flipH="1">
                <a:off x="3547199" y="4234900"/>
                <a:ext cx="581789" cy="225537"/>
              </a:xfrm>
              <a:prstGeom prst="curved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4535468" y="4137126"/>
              <a:ext cx="749851" cy="939237"/>
              <a:chOff x="4634012" y="4137126"/>
              <a:chExt cx="749851" cy="939237"/>
            </a:xfrm>
          </p:grpSpPr>
          <p:grpSp>
            <p:nvGrpSpPr>
              <p:cNvPr id="153" name="그룹 152"/>
              <p:cNvGrpSpPr/>
              <p:nvPr/>
            </p:nvGrpSpPr>
            <p:grpSpPr>
              <a:xfrm>
                <a:off x="4634012" y="4141240"/>
                <a:ext cx="749851" cy="935123"/>
                <a:chOff x="2070447" y="1360402"/>
                <a:chExt cx="962369" cy="1200150"/>
              </a:xfrm>
            </p:grpSpPr>
            <p:sp>
              <p:nvSpPr>
                <p:cNvPr id="154" name="직사각형 153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보상 </a:t>
                  </a:r>
                  <a:r>
                    <a:rPr lang="en-US" altLang="ko-KR" sz="900" dirty="0" smtClean="0"/>
                    <a:t>A</a:t>
                  </a:r>
                  <a:endParaRPr lang="ko-KR" altLang="en-US" sz="900" dirty="0"/>
                </a:p>
              </p:txBody>
            </p:sp>
          </p:grpSp>
          <p:sp>
            <p:nvSpPr>
              <p:cNvPr id="156" name="곱셈 기호 155"/>
              <p:cNvSpPr/>
              <p:nvPr/>
            </p:nvSpPr>
            <p:spPr>
              <a:xfrm>
                <a:off x="5163266" y="4137126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75486" y="4408769"/>
                <a:ext cx="245189" cy="271459"/>
              </a:xfrm>
              <a:prstGeom prst="rect">
                <a:avLst/>
              </a:prstGeom>
            </p:spPr>
          </p:pic>
          <p:sp>
            <p:nvSpPr>
              <p:cNvPr id="7" name="오른쪽 화살표 6"/>
              <p:cNvSpPr/>
              <p:nvPr/>
            </p:nvSpPr>
            <p:spPr>
              <a:xfrm rot="2700000">
                <a:off x="5155920" y="4679101"/>
                <a:ext cx="96121" cy="8434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오른쪽 화살표 160"/>
              <p:cNvSpPr/>
              <p:nvPr/>
            </p:nvSpPr>
            <p:spPr>
              <a:xfrm rot="7200000">
                <a:off x="4797831" y="4709419"/>
                <a:ext cx="96121" cy="8434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오른쪽 화살표 161"/>
              <p:cNvSpPr/>
              <p:nvPr/>
            </p:nvSpPr>
            <p:spPr>
              <a:xfrm rot="13500000">
                <a:off x="4778188" y="4313179"/>
                <a:ext cx="96121" cy="8434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오른쪽 화살표 162"/>
              <p:cNvSpPr/>
              <p:nvPr/>
            </p:nvSpPr>
            <p:spPr>
              <a:xfrm rot="18900000">
                <a:off x="5147598" y="4310556"/>
                <a:ext cx="96121" cy="8434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5728108" y="4141240"/>
              <a:ext cx="749851" cy="939237"/>
              <a:chOff x="5728108" y="4141240"/>
              <a:chExt cx="749851" cy="939237"/>
            </a:xfrm>
          </p:grpSpPr>
          <p:grpSp>
            <p:nvGrpSpPr>
              <p:cNvPr id="164" name="그룹 163"/>
              <p:cNvGrpSpPr/>
              <p:nvPr/>
            </p:nvGrpSpPr>
            <p:grpSpPr>
              <a:xfrm>
                <a:off x="5728108" y="4145354"/>
                <a:ext cx="749851" cy="935123"/>
                <a:chOff x="2070447" y="1360402"/>
                <a:chExt cx="962369" cy="1200150"/>
              </a:xfrm>
            </p:grpSpPr>
            <p:sp>
              <p:nvSpPr>
                <p:cNvPr id="165" name="직사각형 164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보상 </a:t>
                  </a:r>
                  <a:r>
                    <a:rPr lang="en-US" altLang="ko-KR" sz="900" dirty="0" smtClean="0"/>
                    <a:t>A</a:t>
                  </a:r>
                  <a:endParaRPr lang="ko-KR" altLang="en-US" sz="900" dirty="0"/>
                </a:p>
              </p:txBody>
            </p:sp>
          </p:grpSp>
          <p:sp>
            <p:nvSpPr>
              <p:cNvPr id="167" name="곱셈 기호 166"/>
              <p:cNvSpPr/>
              <p:nvPr/>
            </p:nvSpPr>
            <p:spPr>
              <a:xfrm>
                <a:off x="6257362" y="4141240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29383" y="4257663"/>
                <a:ext cx="525586" cy="581898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2030424" y="5177744"/>
              <a:ext cx="1079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1. </a:t>
              </a:r>
              <a:r>
                <a:rPr lang="ko-KR" altLang="en-US" sz="800" smtClean="0"/>
                <a:t>분해</a:t>
              </a:r>
              <a:r>
                <a:rPr lang="en-US" altLang="ko-KR" sz="800" dirty="0" smtClean="0"/>
                <a:t> </a:t>
              </a:r>
              <a:r>
                <a:rPr lang="ko-KR" altLang="en-US" sz="800" smtClean="0"/>
                <a:t>하기 버튼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클릭으로 분해 시작</a:t>
              </a:r>
              <a:endParaRPr lang="ko-KR" altLang="en-US" sz="80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223065" y="5177744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r>
                <a:rPr lang="en-US" altLang="ko-KR" sz="800" dirty="0" smtClean="0"/>
                <a:t>. </a:t>
              </a:r>
              <a:r>
                <a:rPr lang="ko-KR" altLang="en-US" sz="800" smtClean="0"/>
                <a:t>등록된 씨앗이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회전하면서 투명해지고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작아지면서 사라진다</a:t>
              </a:r>
              <a:r>
                <a:rPr lang="en-US" altLang="ko-KR" sz="800" dirty="0" smtClean="0"/>
                <a:t>.</a:t>
              </a:r>
              <a:endParaRPr lang="ko-KR" altLang="en-US" sz="80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404849" y="5177744"/>
              <a:ext cx="1055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3</a:t>
              </a:r>
              <a:r>
                <a:rPr lang="en-US" altLang="ko-KR" sz="800" dirty="0" smtClean="0"/>
                <a:t>. </a:t>
              </a:r>
              <a:r>
                <a:rPr lang="ko-KR" altLang="en-US" sz="800" smtClean="0"/>
                <a:t>씨앗이 사라지고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보상 아이콘이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중앙에서 커진다</a:t>
              </a:r>
              <a:r>
                <a:rPr lang="en-US" altLang="ko-KR" sz="800" dirty="0" smtClean="0"/>
                <a:t>.</a:t>
              </a:r>
              <a:endParaRPr lang="ko-KR" altLang="en-US" sz="80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608346" y="5176361"/>
              <a:ext cx="976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4. </a:t>
              </a:r>
              <a:r>
                <a:rPr lang="ko-KR" altLang="en-US" sz="800" smtClean="0"/>
                <a:t>보상 아이콘이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제 크기를 찾으면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분해 완료됨</a:t>
              </a:r>
              <a:r>
                <a:rPr lang="en-US" altLang="ko-KR" sz="800" dirty="0" smtClean="0"/>
                <a:t>.</a:t>
              </a: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2981210" y="4442206"/>
              <a:ext cx="327712" cy="31977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오른쪽 화살표 183"/>
            <p:cNvSpPr/>
            <p:nvPr/>
          </p:nvSpPr>
          <p:spPr>
            <a:xfrm>
              <a:off x="4170166" y="4442206"/>
              <a:ext cx="327712" cy="31977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오른쪽 화살표 184"/>
            <p:cNvSpPr/>
            <p:nvPr/>
          </p:nvSpPr>
          <p:spPr>
            <a:xfrm>
              <a:off x="5368150" y="4442206"/>
              <a:ext cx="327712" cy="31977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5" name="그룹 1024"/>
          <p:cNvGrpSpPr/>
          <p:nvPr/>
        </p:nvGrpSpPr>
        <p:grpSpPr>
          <a:xfrm>
            <a:off x="2006611" y="102837"/>
            <a:ext cx="4400550" cy="2224726"/>
            <a:chOff x="1984989" y="580126"/>
            <a:chExt cx="4400550" cy="2224726"/>
          </a:xfrm>
        </p:grpSpPr>
        <p:grpSp>
          <p:nvGrpSpPr>
            <p:cNvPr id="21" name="그룹 20"/>
            <p:cNvGrpSpPr/>
            <p:nvPr/>
          </p:nvGrpSpPr>
          <p:grpSpPr>
            <a:xfrm>
              <a:off x="1984989" y="580126"/>
              <a:ext cx="4400550" cy="2224726"/>
              <a:chOff x="2000250" y="1253765"/>
              <a:chExt cx="4400550" cy="2224726"/>
            </a:xfrm>
          </p:grpSpPr>
          <p:sp>
            <p:nvSpPr>
              <p:cNvPr id="230" name="직사각형 229"/>
              <p:cNvSpPr/>
              <p:nvPr/>
            </p:nvSpPr>
            <p:spPr>
              <a:xfrm>
                <a:off x="2000250" y="1253765"/>
                <a:ext cx="4400550" cy="22247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6" name="그룹 285"/>
              <p:cNvGrpSpPr/>
              <p:nvPr/>
            </p:nvGrpSpPr>
            <p:grpSpPr>
              <a:xfrm>
                <a:off x="2070446" y="1360402"/>
                <a:ext cx="2497639" cy="935123"/>
                <a:chOff x="2070447" y="1360402"/>
                <a:chExt cx="3205504" cy="1200150"/>
              </a:xfrm>
            </p:grpSpPr>
            <p:sp>
              <p:nvSpPr>
                <p:cNvPr id="292" name="직사각형 291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3" name="직사각형 292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4" name="직사각형 293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5" name="직사각형 294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smtClean="0"/>
                    <a:t>루비 씨앗</a:t>
                  </a:r>
                  <a:endParaRPr lang="ko-KR" altLang="en-US" sz="700" dirty="0"/>
                </a:p>
              </p:txBody>
            </p:sp>
            <p:sp>
              <p:nvSpPr>
                <p:cNvPr id="296" name="직사각형 295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smtClean="0"/>
                    <a:t>사파이어 씨앗</a:t>
                  </a:r>
                  <a:endParaRPr lang="ko-KR" altLang="en-US" sz="700" dirty="0"/>
                </a:p>
              </p:txBody>
            </p:sp>
            <p:sp>
              <p:nvSpPr>
                <p:cNvPr id="297" name="직사각형 296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smtClean="0"/>
                    <a:t>다이아 씨앗</a:t>
                  </a:r>
                  <a:endParaRPr lang="ko-KR" altLang="en-US" sz="700" dirty="0"/>
                </a:p>
              </p:txBody>
            </p:sp>
          </p:grpSp>
          <p:grpSp>
            <p:nvGrpSpPr>
              <p:cNvPr id="235" name="그룹 234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274" name="그룹 273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280" name="직사각형 279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1" name="직사각형 280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2" name="직사각형 281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83" name="직사각형 282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 err="1" smtClean="0"/>
                      <a:t>스페셜</a:t>
                    </a:r>
                    <a:r>
                      <a:rPr lang="ko-KR" altLang="en-US" sz="700" dirty="0" smtClean="0"/>
                      <a:t> </a:t>
                    </a:r>
                    <a:r>
                      <a:rPr lang="ko-KR" altLang="en-US" sz="700" dirty="0" err="1" smtClean="0"/>
                      <a:t>행성석</a:t>
                    </a:r>
                    <a:endParaRPr lang="ko-KR" altLang="en-US" sz="700" dirty="0"/>
                  </a:p>
                </p:txBody>
              </p:sp>
              <p:sp>
                <p:nvSpPr>
                  <p:cNvPr id="284" name="직사각형 283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700" dirty="0" smtClean="0"/>
                      <a:t>아마겟돈</a:t>
                    </a:r>
                    <a:endParaRPr lang="ko-KR" altLang="en-US" sz="700" dirty="0"/>
                  </a:p>
                </p:txBody>
              </p:sp>
              <p:sp>
                <p:nvSpPr>
                  <p:cNvPr id="285" name="직사각형 284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275" name="그룹 274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276" name="직사각형 275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7" name="직사각형 276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8" name="직사각형 277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279" name="직사각형 278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257" name="곱셈 기호 256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곱셈 기호 257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곱셈 기호 258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0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1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2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16" name="그룹 315"/>
              <p:cNvGrpSpPr/>
              <p:nvPr/>
            </p:nvGrpSpPr>
            <p:grpSpPr>
              <a:xfrm>
                <a:off x="4699492" y="1360402"/>
                <a:ext cx="1623745" cy="935123"/>
                <a:chOff x="2070447" y="1360402"/>
                <a:chExt cx="2083937" cy="1200150"/>
              </a:xfrm>
            </p:grpSpPr>
            <p:sp>
              <p:nvSpPr>
                <p:cNvPr id="317" name="직사각형 316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8" name="직사각형 317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0" name="직사각형 319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smtClean="0"/>
                    <a:t>화산섬 씨앗</a:t>
                  </a:r>
                  <a:endParaRPr lang="ko-KR" altLang="en-US" sz="700" dirty="0"/>
                </a:p>
              </p:txBody>
            </p:sp>
            <p:sp>
              <p:nvSpPr>
                <p:cNvPr id="321" name="직사각형 320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700" dirty="0" smtClean="0"/>
                    <a:t>엔젤 씨앗</a:t>
                  </a:r>
                  <a:endParaRPr lang="ko-KR" altLang="en-US" sz="700" dirty="0"/>
                </a:p>
              </p:txBody>
            </p:sp>
          </p:grpSp>
          <p:pic>
            <p:nvPicPr>
              <p:cNvPr id="310" name="Picture 12" descr="http://www.wpclipart.com/geography/islands/island_icon_round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7174" y="1462705"/>
                <a:ext cx="534505" cy="541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1" name="Picture 14" descr="http://tarotreadingsbymarthareed.com/wp-content/uploads/2016/03/Three-of-Cups-II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4938" y="2546548"/>
                <a:ext cx="435927" cy="581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2" name="Picture 8" descr="http://s.nx.com/S2/Game/maplestory2/maview/img/npc/11000508_EnchantMaster1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5" r="15257"/>
              <a:stretch/>
            </p:blipFill>
            <p:spPr bwMode="auto">
              <a:xfrm>
                <a:off x="5763605" y="1408402"/>
                <a:ext cx="402160" cy="663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3" name="Picture 2" descr="http://icons.iconarchive.com/icons/aha-soft/space/128/Jupiter-icon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8476" y="2607514"/>
                <a:ext cx="470055" cy="470055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3" name="곱셈 기호 322"/>
              <p:cNvSpPr/>
              <p:nvPr/>
            </p:nvSpPr>
            <p:spPr>
              <a:xfrm>
                <a:off x="5232598" y="1357814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곱셈 기호 323"/>
              <p:cNvSpPr/>
              <p:nvPr/>
            </p:nvSpPr>
            <p:spPr>
              <a:xfrm>
                <a:off x="6106492" y="1357814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곱셈 기호 324"/>
              <p:cNvSpPr/>
              <p:nvPr/>
            </p:nvSpPr>
            <p:spPr>
              <a:xfrm>
                <a:off x="2618361" y="2418294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곱셈 기호 325"/>
              <p:cNvSpPr/>
              <p:nvPr/>
            </p:nvSpPr>
            <p:spPr>
              <a:xfrm>
                <a:off x="3492255" y="2418294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1" name="꺾인 연결선 50"/>
            <p:cNvCxnSpPr>
              <a:stCxn id="321" idx="2"/>
              <a:endCxn id="283" idx="2"/>
            </p:cNvCxnSpPr>
            <p:nvPr/>
          </p:nvCxnSpPr>
          <p:spPr>
            <a:xfrm rot="5400000">
              <a:off x="3648965" y="410396"/>
              <a:ext cx="1072596" cy="3495576"/>
            </a:xfrm>
            <a:prstGeom prst="bentConnector3">
              <a:avLst>
                <a:gd name="adj1" fmla="val 12131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6" name="꺾인 연결선 335"/>
            <p:cNvCxnSpPr>
              <a:stCxn id="292" idx="3"/>
              <a:endCxn id="293" idx="0"/>
            </p:cNvCxnSpPr>
            <p:nvPr/>
          </p:nvCxnSpPr>
          <p:spPr>
            <a:xfrm flipV="1">
              <a:off x="2805036" y="686763"/>
              <a:ext cx="498969" cy="467562"/>
            </a:xfrm>
            <a:prstGeom prst="bentConnector4">
              <a:avLst>
                <a:gd name="adj1" fmla="val 12430"/>
                <a:gd name="adj2" fmla="val 14889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7" name="꺾인 연결선 336"/>
            <p:cNvCxnSpPr>
              <a:stCxn id="293" idx="3"/>
              <a:endCxn id="294" idx="0"/>
            </p:cNvCxnSpPr>
            <p:nvPr/>
          </p:nvCxnSpPr>
          <p:spPr>
            <a:xfrm flipV="1">
              <a:off x="3678930" y="686763"/>
              <a:ext cx="498969" cy="467562"/>
            </a:xfrm>
            <a:prstGeom prst="bentConnector4">
              <a:avLst>
                <a:gd name="adj1" fmla="val 12430"/>
                <a:gd name="adj2" fmla="val 14889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꺾인 연결선 337"/>
            <p:cNvCxnSpPr>
              <a:stCxn id="294" idx="3"/>
              <a:endCxn id="317" idx="0"/>
            </p:cNvCxnSpPr>
            <p:nvPr/>
          </p:nvCxnSpPr>
          <p:spPr>
            <a:xfrm flipV="1">
              <a:off x="4552824" y="686763"/>
              <a:ext cx="506333" cy="467562"/>
            </a:xfrm>
            <a:prstGeom prst="bentConnector4">
              <a:avLst>
                <a:gd name="adj1" fmla="val 12976"/>
                <a:gd name="adj2" fmla="val 14889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9" name="꺾인 연결선 338"/>
            <p:cNvCxnSpPr>
              <a:stCxn id="317" idx="3"/>
              <a:endCxn id="318" idx="0"/>
            </p:cNvCxnSpPr>
            <p:nvPr/>
          </p:nvCxnSpPr>
          <p:spPr>
            <a:xfrm flipV="1">
              <a:off x="5434082" y="686763"/>
              <a:ext cx="498969" cy="467562"/>
            </a:xfrm>
            <a:prstGeom prst="bentConnector4">
              <a:avLst>
                <a:gd name="adj1" fmla="val 12430"/>
                <a:gd name="adj2" fmla="val 14889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0" name="꺾인 연결선 339"/>
            <p:cNvCxnSpPr>
              <a:stCxn id="280" idx="3"/>
              <a:endCxn id="311" idx="0"/>
            </p:cNvCxnSpPr>
            <p:nvPr/>
          </p:nvCxnSpPr>
          <p:spPr>
            <a:xfrm flipV="1">
              <a:off x="2812400" y="1872909"/>
              <a:ext cx="495241" cy="354012"/>
            </a:xfrm>
            <a:prstGeom prst="bentConnector4">
              <a:avLst>
                <a:gd name="adj1" fmla="val 20301"/>
                <a:gd name="adj2" fmla="val 13853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그룹 156"/>
          <p:cNvGrpSpPr/>
          <p:nvPr/>
        </p:nvGrpSpPr>
        <p:grpSpPr>
          <a:xfrm>
            <a:off x="892093" y="2915043"/>
            <a:ext cx="2440098" cy="1498169"/>
            <a:chOff x="2030424" y="4141240"/>
            <a:chExt cx="2440098" cy="149816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2150186" y="4141240"/>
              <a:ext cx="749851" cy="939237"/>
              <a:chOff x="2150186" y="4141240"/>
              <a:chExt cx="749851" cy="939237"/>
            </a:xfrm>
          </p:grpSpPr>
          <p:grpSp>
            <p:nvGrpSpPr>
              <p:cNvPr id="212" name="그룹 211"/>
              <p:cNvGrpSpPr/>
              <p:nvPr/>
            </p:nvGrpSpPr>
            <p:grpSpPr>
              <a:xfrm>
                <a:off x="2150186" y="4145354"/>
                <a:ext cx="749851" cy="935123"/>
                <a:chOff x="2070447" y="1360402"/>
                <a:chExt cx="962369" cy="1200150"/>
              </a:xfrm>
            </p:grpSpPr>
            <p:sp>
              <p:nvSpPr>
                <p:cNvPr id="215" name="직사각형 214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루비 씨앗</a:t>
                  </a:r>
                  <a:endParaRPr lang="ko-KR" altLang="en-US" sz="900" dirty="0"/>
                </a:p>
              </p:txBody>
            </p:sp>
          </p:grpSp>
          <p:sp>
            <p:nvSpPr>
              <p:cNvPr id="213" name="곱셈 기호 212"/>
              <p:cNvSpPr/>
              <p:nvPr/>
            </p:nvSpPr>
            <p:spPr>
              <a:xfrm>
                <a:off x="2679440" y="4141240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4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0303" y="4236369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9" name="그룹 158"/>
            <p:cNvGrpSpPr/>
            <p:nvPr/>
          </p:nvGrpSpPr>
          <p:grpSpPr>
            <a:xfrm>
              <a:off x="3342827" y="4141240"/>
              <a:ext cx="749851" cy="939237"/>
              <a:chOff x="3473594" y="4141240"/>
              <a:chExt cx="749851" cy="939237"/>
            </a:xfrm>
          </p:grpSpPr>
          <p:grpSp>
            <p:nvGrpSpPr>
              <p:cNvPr id="205" name="그룹 204"/>
              <p:cNvGrpSpPr/>
              <p:nvPr/>
            </p:nvGrpSpPr>
            <p:grpSpPr>
              <a:xfrm>
                <a:off x="3473594" y="4145354"/>
                <a:ext cx="749851" cy="935123"/>
                <a:chOff x="2070447" y="1360402"/>
                <a:chExt cx="962369" cy="1200150"/>
              </a:xfrm>
            </p:grpSpPr>
            <p:sp>
              <p:nvSpPr>
                <p:cNvPr id="210" name="직사각형 209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루비 씨앗</a:t>
                  </a:r>
                  <a:endParaRPr lang="ko-KR" altLang="en-US" sz="900" dirty="0"/>
                </a:p>
              </p:txBody>
            </p:sp>
          </p:grpSp>
          <p:sp>
            <p:nvSpPr>
              <p:cNvPr id="206" name="곱셈 기호 205"/>
              <p:cNvSpPr/>
              <p:nvPr/>
            </p:nvSpPr>
            <p:spPr>
              <a:xfrm>
                <a:off x="4002848" y="4141240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7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2000" contras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500000">
                <a:off x="3677567" y="4360225"/>
                <a:ext cx="321054" cy="321054"/>
              </a:xfrm>
              <a:prstGeom prst="rect">
                <a:avLst/>
              </a:prstGeom>
              <a:solidFill>
                <a:schemeClr val="accent1"/>
              </a:solidFill>
              <a:extLst/>
            </p:spPr>
          </p:pic>
          <p:sp>
            <p:nvSpPr>
              <p:cNvPr id="208" name="위로 구부러진 화살표 207"/>
              <p:cNvSpPr/>
              <p:nvPr/>
            </p:nvSpPr>
            <p:spPr>
              <a:xfrm flipH="1">
                <a:off x="3522969" y="4598171"/>
                <a:ext cx="581789" cy="225537"/>
              </a:xfrm>
              <a:prstGeom prst="curved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위로 구부러진 화살표 208"/>
              <p:cNvSpPr/>
              <p:nvPr/>
            </p:nvSpPr>
            <p:spPr>
              <a:xfrm rot="10800000" flipH="1">
                <a:off x="3547199" y="4234900"/>
                <a:ext cx="581789" cy="225537"/>
              </a:xfrm>
              <a:prstGeom prst="curvedUp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9" name="TextBox 178"/>
            <p:cNvSpPr txBox="1"/>
            <p:nvPr/>
          </p:nvSpPr>
          <p:spPr>
            <a:xfrm>
              <a:off x="2030424" y="5177744"/>
              <a:ext cx="1079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1. </a:t>
              </a:r>
              <a:r>
                <a:rPr lang="ko-KR" altLang="en-US" sz="800" smtClean="0"/>
                <a:t>분해</a:t>
              </a:r>
              <a:r>
                <a:rPr lang="en-US" altLang="ko-KR" sz="800" dirty="0" smtClean="0"/>
                <a:t> </a:t>
              </a:r>
              <a:r>
                <a:rPr lang="ko-KR" altLang="en-US" sz="800" smtClean="0"/>
                <a:t>하기 버튼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클릭으로 분해 시작</a:t>
              </a:r>
              <a:endParaRPr lang="ko-KR" altLang="en-US" sz="8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223065" y="5177744"/>
              <a:ext cx="12474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r>
                <a:rPr lang="en-US" altLang="ko-KR" sz="800" dirty="0" smtClean="0"/>
                <a:t>. </a:t>
              </a:r>
              <a:r>
                <a:rPr lang="ko-KR" altLang="en-US" sz="800" smtClean="0"/>
                <a:t>등록된 씨앗이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회전하면서 투명해지고</a:t>
              </a:r>
              <a:r>
                <a:rPr lang="en-US" altLang="ko-KR" sz="800" dirty="0" smtClean="0"/>
                <a:t/>
              </a:r>
              <a:br>
                <a:rPr lang="en-US" altLang="ko-KR" sz="800" dirty="0" smtClean="0"/>
              </a:br>
              <a:r>
                <a:rPr lang="ko-KR" altLang="en-US" sz="800" smtClean="0"/>
                <a:t>작아지면서 사라진다</a:t>
              </a:r>
              <a:r>
                <a:rPr lang="en-US" altLang="ko-KR" sz="800" dirty="0" smtClean="0"/>
                <a:t>.</a:t>
              </a:r>
              <a:endParaRPr lang="ko-KR" altLang="en-US" sz="800"/>
            </a:p>
          </p:txBody>
        </p:sp>
        <p:sp>
          <p:nvSpPr>
            <p:cNvPr id="188" name="오른쪽 화살표 187"/>
            <p:cNvSpPr/>
            <p:nvPr/>
          </p:nvSpPr>
          <p:spPr>
            <a:xfrm>
              <a:off x="2981210" y="4442206"/>
              <a:ext cx="327712" cy="31977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110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88806" y="332641"/>
            <a:ext cx="5522201" cy="2472055"/>
            <a:chOff x="1088806" y="332641"/>
            <a:chExt cx="5522201" cy="2472055"/>
          </a:xfrm>
        </p:grpSpPr>
        <p:pic>
          <p:nvPicPr>
            <p:cNvPr id="14" name="그림 1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806" y="332641"/>
              <a:ext cx="5505450" cy="2472055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>
            <a:xfrm>
              <a:off x="1947041" y="1560786"/>
              <a:ext cx="1072055" cy="3310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홈가든</a:t>
              </a:r>
              <a:r>
                <a:rPr lang="ko-KR" altLang="en-US" sz="1000" dirty="0" smtClean="0"/>
                <a:t> 캔디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10</a:t>
              </a:r>
              <a:r>
                <a:rPr lang="ko-KR" altLang="en-US" sz="1000" smtClean="0"/>
                <a:t>개</a:t>
              </a:r>
              <a:endParaRPr lang="ko-KR" altLang="en-US" sz="10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841531" y="1560786"/>
              <a:ext cx="1072055" cy="33107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홈가든</a:t>
              </a:r>
              <a:r>
                <a:rPr lang="ko-KR" altLang="en-US" sz="1000" dirty="0" smtClean="0"/>
                <a:t> 캔디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20</a:t>
              </a:r>
              <a:r>
                <a:rPr lang="ko-KR" altLang="en-US" sz="1000" smtClean="0"/>
                <a:t>개</a:t>
              </a:r>
              <a:endParaRPr lang="ko-KR" altLang="en-US" sz="10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538952" y="1555530"/>
              <a:ext cx="1072055" cy="33107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홈가든</a:t>
              </a:r>
              <a:r>
                <a:rPr lang="ko-KR" altLang="en-US" sz="1000" dirty="0" smtClean="0"/>
                <a:t> 캔디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30</a:t>
              </a:r>
              <a:r>
                <a:rPr lang="ko-KR" altLang="en-US" sz="1000" smtClean="0"/>
                <a:t>개</a:t>
              </a:r>
              <a:endParaRPr lang="ko-KR" altLang="en-US" sz="100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21" y="2556095"/>
            <a:ext cx="5734369" cy="2147014"/>
            <a:chOff x="3742579" y="3612385"/>
            <a:chExt cx="5734369" cy="214701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t="60807" b="15924"/>
            <a:stretch/>
          </p:blipFill>
          <p:spPr>
            <a:xfrm>
              <a:off x="4319643" y="4281649"/>
              <a:ext cx="4413887" cy="1066800"/>
            </a:xfrm>
            <a:prstGeom prst="rect">
              <a:avLst/>
            </a:prstGeom>
          </p:spPr>
        </p:pic>
        <p:sp>
          <p:nvSpPr>
            <p:cNvPr id="21" name="사각형 설명선 20"/>
            <p:cNvSpPr/>
            <p:nvPr/>
          </p:nvSpPr>
          <p:spPr>
            <a:xfrm>
              <a:off x="4997092" y="3612385"/>
              <a:ext cx="914400" cy="612648"/>
            </a:xfrm>
            <a:prstGeom prst="wedgeRectCallou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보상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sp>
          <p:nvSpPr>
            <p:cNvPr id="22" name="사각형 설명선 21"/>
            <p:cNvSpPr/>
            <p:nvPr/>
          </p:nvSpPr>
          <p:spPr>
            <a:xfrm>
              <a:off x="3742579" y="5146751"/>
              <a:ext cx="914400" cy="612648"/>
            </a:xfrm>
            <a:prstGeom prst="wedgeRectCallout">
              <a:avLst>
                <a:gd name="adj1" fmla="val 41667"/>
                <a:gd name="adj2" fmla="val -75871"/>
              </a:avLst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sp>
          <p:nvSpPr>
            <p:cNvPr id="24" name="사각형 설명선 23"/>
            <p:cNvSpPr/>
            <p:nvPr/>
          </p:nvSpPr>
          <p:spPr>
            <a:xfrm>
              <a:off x="8562548" y="5146751"/>
              <a:ext cx="914400" cy="612648"/>
            </a:xfrm>
            <a:prstGeom prst="wedgeRectCallout">
              <a:avLst>
                <a:gd name="adj1" fmla="val -51041"/>
                <a:gd name="adj2" fmla="val -7120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초기화 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l="16165" t="61585" r="72048" b="28098"/>
            <a:stretch/>
          </p:blipFill>
          <p:spPr>
            <a:xfrm>
              <a:off x="5880450" y="4328729"/>
              <a:ext cx="520262" cy="472966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4931535" y="4346041"/>
              <a:ext cx="3192864" cy="392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95421" y="4882631"/>
            <a:ext cx="4413887" cy="1371160"/>
            <a:chOff x="6567445" y="3740806"/>
            <a:chExt cx="4413887" cy="137116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t="60807" b="15924"/>
            <a:stretch/>
          </p:blipFill>
          <p:spPr>
            <a:xfrm>
              <a:off x="6567445" y="4045166"/>
              <a:ext cx="4413887" cy="1066800"/>
            </a:xfrm>
            <a:prstGeom prst="rect">
              <a:avLst/>
            </a:prstGeom>
          </p:spPr>
        </p:pic>
        <p:sp>
          <p:nvSpPr>
            <p:cNvPr id="29" name="사각형 설명선 28"/>
            <p:cNvSpPr/>
            <p:nvPr/>
          </p:nvSpPr>
          <p:spPr>
            <a:xfrm>
              <a:off x="7244893" y="3740806"/>
              <a:ext cx="1463771" cy="247744"/>
            </a:xfrm>
            <a:prstGeom prst="wedgeRectCallout">
              <a:avLst>
                <a:gd name="adj1" fmla="val -19271"/>
                <a:gd name="adj2" fmla="val 93258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게이지 보상</a:t>
              </a:r>
              <a:r>
                <a:rPr lang="en-US" altLang="ko-KR" sz="1000" dirty="0" smtClean="0"/>
                <a:t>UI</a:t>
              </a:r>
              <a:endParaRPr lang="ko-KR" altLang="en-US" sz="1000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l="16165" t="61585" r="72048" b="28098"/>
            <a:stretch/>
          </p:blipFill>
          <p:spPr>
            <a:xfrm>
              <a:off x="8145430" y="4079109"/>
              <a:ext cx="520262" cy="472966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7179337" y="4109558"/>
              <a:ext cx="3192864" cy="392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973819" y="1260262"/>
            <a:ext cx="4413887" cy="1495861"/>
            <a:chOff x="1131523" y="1361639"/>
            <a:chExt cx="4413887" cy="149586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t="60807" b="15924"/>
            <a:stretch/>
          </p:blipFill>
          <p:spPr>
            <a:xfrm>
              <a:off x="1131523" y="1361639"/>
              <a:ext cx="4413887" cy="1066800"/>
            </a:xfrm>
            <a:prstGeom prst="rect">
              <a:avLst/>
            </a:prstGeom>
          </p:spPr>
        </p:pic>
        <p:sp>
          <p:nvSpPr>
            <p:cNvPr id="35" name="왼쪽 화살표 34"/>
            <p:cNvSpPr/>
            <p:nvPr/>
          </p:nvSpPr>
          <p:spPr>
            <a:xfrm rot="2911729">
              <a:off x="3724842" y="1743383"/>
              <a:ext cx="434160" cy="312651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 설명선 35"/>
            <p:cNvSpPr/>
            <p:nvPr/>
          </p:nvSpPr>
          <p:spPr>
            <a:xfrm>
              <a:off x="3566448" y="2251614"/>
              <a:ext cx="1386552" cy="605886"/>
            </a:xfrm>
            <a:prstGeom prst="wedgeRectCallout">
              <a:avLst>
                <a:gd name="adj1" fmla="val -15932"/>
                <a:gd name="adj2" fmla="val -75974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보상 아이템 </a:t>
              </a:r>
              <a:r>
                <a:rPr lang="en-US" altLang="ko-KR" sz="1000" dirty="0" smtClean="0"/>
                <a:t>A-3</a:t>
              </a:r>
            </a:p>
            <a:p>
              <a:pPr algn="ctr"/>
              <a:r>
                <a:rPr lang="ko-KR" altLang="en-US" sz="1000" dirty="0" smtClean="0"/>
                <a:t>보상 아이템 </a:t>
              </a:r>
              <a:r>
                <a:rPr lang="en-US" altLang="ko-KR" sz="1000" dirty="0" smtClean="0"/>
                <a:t>B-3</a:t>
              </a:r>
            </a:p>
            <a:p>
              <a:pPr algn="ctr"/>
              <a:r>
                <a:rPr lang="ko-KR" altLang="en-US" sz="1000" dirty="0" smtClean="0"/>
                <a:t>보상 </a:t>
              </a:r>
              <a:r>
                <a:rPr lang="ko-KR" altLang="en-US" sz="1000" smtClean="0"/>
                <a:t>아이템 </a:t>
              </a:r>
              <a:r>
                <a:rPr lang="en-US" altLang="ko-KR" sz="1000" dirty="0" smtClean="0"/>
                <a:t>C-3</a:t>
              </a:r>
              <a:endParaRPr lang="ko-KR" altLang="en-US" sz="1000" dirty="0"/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rcRect l="16165" t="61585" r="72048" b="28098"/>
          <a:stretch/>
        </p:blipFill>
        <p:spPr>
          <a:xfrm>
            <a:off x="8542126" y="1296494"/>
            <a:ext cx="520262" cy="47296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068894" y="2957929"/>
            <a:ext cx="4413887" cy="1543936"/>
            <a:chOff x="7068894" y="2957929"/>
            <a:chExt cx="4413887" cy="1543936"/>
          </a:xfrm>
        </p:grpSpPr>
        <p:grpSp>
          <p:nvGrpSpPr>
            <p:cNvPr id="42" name="그룹 41"/>
            <p:cNvGrpSpPr/>
            <p:nvPr/>
          </p:nvGrpSpPr>
          <p:grpSpPr>
            <a:xfrm>
              <a:off x="7068894" y="2957929"/>
              <a:ext cx="4413887" cy="1543936"/>
              <a:chOff x="1031556" y="3999903"/>
              <a:chExt cx="4413887" cy="1543936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1031556" y="3999903"/>
                <a:ext cx="4413887" cy="1066800"/>
                <a:chOff x="6416040" y="3455603"/>
                <a:chExt cx="4413887" cy="1066800"/>
              </a:xfrm>
            </p:grpSpPr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807" b="15924"/>
                <a:stretch/>
              </p:blipFill>
              <p:spPr>
                <a:xfrm>
                  <a:off x="6416040" y="3455603"/>
                  <a:ext cx="4413887" cy="1066800"/>
                </a:xfrm>
                <a:prstGeom prst="rect">
                  <a:avLst/>
                </a:prstGeom>
              </p:spPr>
            </p:pic>
            <p:sp>
              <p:nvSpPr>
                <p:cNvPr id="46" name="왼쪽 화살표 45"/>
                <p:cNvSpPr/>
                <p:nvPr/>
              </p:nvSpPr>
              <p:spPr>
                <a:xfrm rot="2911729">
                  <a:off x="7374822" y="3832678"/>
                  <a:ext cx="434160" cy="312651"/>
                </a:xfrm>
                <a:prstGeom prst="leftArrow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4" name="사각형 설명선 43"/>
              <p:cNvSpPr/>
              <p:nvPr/>
            </p:nvSpPr>
            <p:spPr>
              <a:xfrm>
                <a:off x="1828672" y="4937953"/>
                <a:ext cx="1386552" cy="605886"/>
              </a:xfrm>
              <a:prstGeom prst="wedgeRectCallout">
                <a:avLst>
                  <a:gd name="adj1" fmla="val -15932"/>
                  <a:gd name="adj2" fmla="val -75974"/>
                </a:avLst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보상 아이템 </a:t>
                </a:r>
                <a:r>
                  <a:rPr lang="en-US" altLang="ko-KR" sz="1000" dirty="0" smtClean="0"/>
                  <a:t>A-1</a:t>
                </a:r>
              </a:p>
              <a:p>
                <a:pPr algn="ctr"/>
                <a:r>
                  <a:rPr lang="ko-KR" altLang="en-US" sz="1000" dirty="0" smtClean="0"/>
                  <a:t>보상 아이템 </a:t>
                </a:r>
                <a:r>
                  <a:rPr lang="en-US" altLang="ko-KR" sz="1000" dirty="0" smtClean="0"/>
                  <a:t>B-1</a:t>
                </a:r>
              </a:p>
              <a:p>
                <a:pPr algn="ctr"/>
                <a:r>
                  <a:rPr lang="ko-KR" altLang="en-US" sz="1000" dirty="0" smtClean="0"/>
                  <a:t>보상 </a:t>
                </a:r>
                <a:r>
                  <a:rPr lang="ko-KR" altLang="en-US" sz="1000" smtClean="0"/>
                  <a:t>아이템 </a:t>
                </a:r>
                <a:r>
                  <a:rPr lang="en-US" altLang="ko-KR" sz="1000" dirty="0" smtClean="0"/>
                  <a:t>C-1</a:t>
                </a:r>
                <a:endParaRPr lang="ko-KR" altLang="en-US" sz="1000" dirty="0"/>
              </a:p>
            </p:txBody>
          </p:sp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/>
            <a:srcRect l="16165" t="61585" r="72048" b="28098"/>
            <a:stretch/>
          </p:blipFill>
          <p:spPr>
            <a:xfrm>
              <a:off x="8639347" y="2986032"/>
              <a:ext cx="520262" cy="472966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7154201" y="4732801"/>
            <a:ext cx="4413887" cy="1949089"/>
            <a:chOff x="7154201" y="4732801"/>
            <a:chExt cx="4413887" cy="1949089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3"/>
            <a:srcRect t="60807" b="15924"/>
            <a:stretch/>
          </p:blipFill>
          <p:spPr>
            <a:xfrm>
              <a:off x="7154201" y="4732801"/>
              <a:ext cx="4413887" cy="1066800"/>
            </a:xfrm>
            <a:prstGeom prst="rect">
              <a:avLst/>
            </a:prstGeom>
          </p:spPr>
        </p:pic>
        <p:sp>
          <p:nvSpPr>
            <p:cNvPr id="40" name="왼쪽 화살표 39"/>
            <p:cNvSpPr/>
            <p:nvPr/>
          </p:nvSpPr>
          <p:spPr>
            <a:xfrm rot="16200000">
              <a:off x="9190771" y="5856234"/>
              <a:ext cx="356697" cy="299791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133115" y="6212658"/>
              <a:ext cx="2456058" cy="4692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우편함으로 보상 지급됨</a:t>
              </a:r>
              <a:endParaRPr lang="ko-KR" altLang="en-US" sz="1200"/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3"/>
            <a:srcRect l="16165" t="61585" r="72048" b="28098"/>
            <a:stretch/>
          </p:blipFill>
          <p:spPr>
            <a:xfrm>
              <a:off x="8732300" y="4753023"/>
              <a:ext cx="520262" cy="472966"/>
            </a:xfrm>
            <a:prstGeom prst="rect">
              <a:avLst/>
            </a:prstGeom>
          </p:spPr>
        </p:pic>
        <p:sp>
          <p:nvSpPr>
            <p:cNvPr id="39" name="왼쪽 화살표 38"/>
            <p:cNvSpPr/>
            <p:nvPr/>
          </p:nvSpPr>
          <p:spPr>
            <a:xfrm rot="2911729">
              <a:off x="8989283" y="5109876"/>
              <a:ext cx="434160" cy="312651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03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시즌 </a:t>
            </a:r>
            <a:r>
              <a:rPr lang="en-US" altLang="ko-KR" sz="1800" b="1" dirty="0" smtClean="0"/>
              <a:t>5 </a:t>
            </a:r>
            <a:r>
              <a:rPr lang="ko-KR" altLang="en-US" sz="1800" b="1" smtClean="0"/>
              <a:t>일반 작물 </a:t>
            </a:r>
            <a:r>
              <a:rPr lang="ko-KR" altLang="en-US" sz="1800" b="1" dirty="0" err="1" smtClean="0"/>
              <a:t>컨셉</a:t>
            </a:r>
            <a:endParaRPr lang="ko-KR" altLang="en-US" sz="18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0" y="32668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컨셉은 스페셜 작물의 일러스트가 그려진 카드 형태의 작물</a:t>
            </a:r>
            <a:r>
              <a:rPr lang="en-US" altLang="ko-KR" sz="1000" dirty="0" smtClean="0"/>
              <a:t>.</a:t>
            </a:r>
            <a:r>
              <a:rPr lang="ko-KR" altLang="en-US" sz="1000" smtClean="0"/>
              <a:t> 갤럭시 </a:t>
            </a:r>
            <a:r>
              <a:rPr lang="ko-KR" altLang="en-US" sz="1000" dirty="0" smtClean="0"/>
              <a:t>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작물과 비슷한 형태이다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각 카드에는 각 달 탄생화와 그 탄생화 꽃말에 어울리는 인물 일러스트가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3074" name="Picture 2" descr="http://baedalnet.com/data/files/attach/images/2225/634/671/001/Summer,%20Love%20&amp;%20Cicadas%201600x1200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8" r="9060"/>
          <a:stretch/>
        </p:blipFill>
        <p:spPr bwMode="auto">
          <a:xfrm>
            <a:off x="719395" y="1447241"/>
            <a:ext cx="2317022" cy="3050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cfs3.blog.daum.net/image/26/blog/2007/08/13/19/49/46c0371cb43b1&amp;filename=2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447241"/>
            <a:ext cx="2773384" cy="3050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file4.uf.tistory.com/image/222BA63F5237CB5009513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67" y="1447242"/>
            <a:ext cx="1906702" cy="3050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74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37" y="1741852"/>
            <a:ext cx="1034120" cy="103412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37" y="339049"/>
            <a:ext cx="1034120" cy="103412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437" y="3576751"/>
            <a:ext cx="1034120" cy="103412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28154" y="302222"/>
            <a:ext cx="1284710" cy="1107774"/>
            <a:chOff x="1709279" y="4578947"/>
            <a:chExt cx="1284710" cy="1107774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9279" y="4578947"/>
              <a:ext cx="1284710" cy="1107774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7379" y="4791100"/>
              <a:ext cx="482425" cy="482425"/>
            </a:xfrm>
            <a:prstGeom prst="rect">
              <a:avLst/>
            </a:prstGeom>
            <a:scene3d>
              <a:camera prst="orthographicFront">
                <a:rot lat="1057655" lon="21374178" rev="622334"/>
              </a:camera>
              <a:lightRig rig="threePt" dir="t"/>
            </a:scene3d>
          </p:spPr>
        </p:pic>
      </p:grpSp>
      <p:sp>
        <p:nvSpPr>
          <p:cNvPr id="8" name="오른쪽 화살표 7"/>
          <p:cNvSpPr/>
          <p:nvPr/>
        </p:nvSpPr>
        <p:spPr>
          <a:xfrm>
            <a:off x="1731671" y="584894"/>
            <a:ext cx="513723" cy="400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화살표 68"/>
          <p:cNvSpPr/>
          <p:nvPr/>
        </p:nvSpPr>
        <p:spPr>
          <a:xfrm>
            <a:off x="1731670" y="2347586"/>
            <a:ext cx="513723" cy="400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화살표 69"/>
          <p:cNvSpPr/>
          <p:nvPr/>
        </p:nvSpPr>
        <p:spPr>
          <a:xfrm>
            <a:off x="1731669" y="4109305"/>
            <a:ext cx="513723" cy="400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27305" y="1703707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latin typeface="+mj-lt"/>
              </a:rPr>
              <a:t>동화 작물</a:t>
            </a:r>
            <a:endParaRPr lang="en-US" altLang="ko-KR" sz="900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80294" y="1304290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latin typeface="+mj-lt"/>
              </a:rPr>
              <a:t>엔젤 작물</a:t>
            </a:r>
            <a:endParaRPr lang="en-US" altLang="ko-KR" sz="9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487132" y="3000245"/>
            <a:ext cx="1072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>
                <a:latin typeface="+mj-lt"/>
              </a:rPr>
              <a:t>스페셜</a:t>
            </a:r>
            <a:r>
              <a:rPr lang="ko-KR" altLang="en-US" sz="900" dirty="0" smtClean="0">
                <a:latin typeface="+mj-lt"/>
              </a:rPr>
              <a:t> 엔젤 작물</a:t>
            </a:r>
            <a:endParaRPr lang="en-US" altLang="ko-KR" sz="900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27020" y="4764196"/>
            <a:ext cx="1192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err="1" smtClean="0">
                <a:latin typeface="+mj-lt"/>
              </a:rPr>
              <a:t>스페셜</a:t>
            </a:r>
            <a:r>
              <a:rPr lang="ko-KR" altLang="en-US" sz="900" dirty="0" smtClean="0">
                <a:latin typeface="+mj-lt"/>
              </a:rPr>
              <a:t> 엔젤</a:t>
            </a:r>
            <a:r>
              <a:rPr lang="en-US" altLang="ko-KR" sz="900" dirty="0" smtClean="0">
                <a:latin typeface="+mj-lt"/>
              </a:rPr>
              <a:t>+ </a:t>
            </a:r>
            <a:r>
              <a:rPr lang="ko-KR" altLang="en-US" sz="900" smtClean="0">
                <a:latin typeface="+mj-lt"/>
              </a:rPr>
              <a:t>작물</a:t>
            </a:r>
            <a:endParaRPr lang="en-US" altLang="ko-KR" sz="900" dirty="0">
              <a:latin typeface="+mj-lt"/>
            </a:endParaRPr>
          </a:p>
        </p:txBody>
      </p:sp>
      <p:pic>
        <p:nvPicPr>
          <p:cNvPr id="65" name="Picture 2" descr="꽃리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47" y="1647258"/>
            <a:ext cx="1406500" cy="14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꽃리스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47" y="3390092"/>
            <a:ext cx="1406500" cy="14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2723902" y="3514848"/>
            <a:ext cx="808741" cy="1012020"/>
            <a:chOff x="2503978" y="4730160"/>
            <a:chExt cx="808741" cy="1012020"/>
          </a:xfrm>
        </p:grpSpPr>
        <p:sp>
          <p:nvSpPr>
            <p:cNvPr id="60" name="하트 59"/>
            <p:cNvSpPr/>
            <p:nvPr/>
          </p:nvSpPr>
          <p:spPr>
            <a:xfrm>
              <a:off x="3047850" y="5176220"/>
              <a:ext cx="264869" cy="264869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하트 60"/>
            <p:cNvSpPr/>
            <p:nvPr/>
          </p:nvSpPr>
          <p:spPr>
            <a:xfrm>
              <a:off x="2503978" y="4730160"/>
              <a:ext cx="264869" cy="264869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하트 61"/>
            <p:cNvSpPr/>
            <p:nvPr/>
          </p:nvSpPr>
          <p:spPr>
            <a:xfrm>
              <a:off x="2541163" y="5477311"/>
              <a:ext cx="264869" cy="264869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236240" y="469478"/>
            <a:ext cx="3025760" cy="1439514"/>
            <a:chOff x="5236240" y="469478"/>
            <a:chExt cx="3025760" cy="1439514"/>
          </a:xfrm>
        </p:grpSpPr>
        <p:sp>
          <p:nvSpPr>
            <p:cNvPr id="75" name="TextBox 74"/>
            <p:cNvSpPr txBox="1"/>
            <p:nvPr/>
          </p:nvSpPr>
          <p:spPr>
            <a:xfrm>
              <a:off x="6295229" y="469478"/>
              <a:ext cx="801823" cy="2308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 err="1" smtClean="0">
                  <a:latin typeface="+mj-lt"/>
                </a:rPr>
                <a:t>메르헨</a:t>
              </a:r>
              <a:r>
                <a:rPr lang="ko-KR" altLang="en-US" sz="900" dirty="0" smtClean="0">
                  <a:latin typeface="+mj-lt"/>
                </a:rPr>
                <a:t> 작물</a:t>
              </a:r>
              <a:endParaRPr lang="en-US" altLang="ko-KR" sz="900" dirty="0">
                <a:latin typeface="+mj-l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36240" y="1627960"/>
              <a:ext cx="801823" cy="2308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900" dirty="0" err="1" smtClean="0">
                  <a:latin typeface="+mj-lt"/>
                </a:rPr>
                <a:t>페어리</a:t>
              </a:r>
              <a:r>
                <a:rPr lang="ko-KR" altLang="en-US" sz="900" dirty="0" smtClean="0">
                  <a:latin typeface="+mj-lt"/>
                </a:rPr>
                <a:t> 작물</a:t>
              </a:r>
              <a:endParaRPr lang="en-US" altLang="ko-KR" sz="900" dirty="0">
                <a:latin typeface="+mj-l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287259" y="1536185"/>
              <a:ext cx="801823" cy="36933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900" dirty="0" err="1" smtClean="0">
                  <a:latin typeface="+mj-lt"/>
                </a:rPr>
                <a:t>스페셜</a:t>
              </a:r>
              <a:r>
                <a:rPr lang="en-US" altLang="ko-KR" sz="900" dirty="0" smtClean="0">
                  <a:latin typeface="+mj-lt"/>
                </a:rPr>
                <a:t/>
              </a:r>
              <a:br>
                <a:rPr lang="en-US" altLang="ko-KR" sz="900" dirty="0" smtClean="0">
                  <a:latin typeface="+mj-lt"/>
                </a:rPr>
              </a:br>
              <a:r>
                <a:rPr lang="ko-KR" altLang="en-US" sz="900" smtClean="0">
                  <a:latin typeface="+mj-lt"/>
                </a:rPr>
                <a:t>페어리 작물</a:t>
              </a:r>
              <a:endParaRPr lang="en-US" altLang="ko-KR" sz="900" dirty="0">
                <a:latin typeface="+mj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380027" y="1539660"/>
              <a:ext cx="881973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900" dirty="0" err="1" smtClean="0">
                  <a:latin typeface="+mj-lt"/>
                </a:rPr>
                <a:t>스페셜</a:t>
              </a:r>
              <a:r>
                <a:rPr lang="en-US" altLang="ko-KR" sz="900" dirty="0">
                  <a:latin typeface="+mj-lt"/>
                </a:rPr>
                <a:t/>
              </a:r>
              <a:br>
                <a:rPr lang="en-US" altLang="ko-KR" sz="900" dirty="0">
                  <a:latin typeface="+mj-lt"/>
                </a:rPr>
              </a:br>
              <a:r>
                <a:rPr lang="ko-KR" altLang="en-US" sz="900" smtClean="0">
                  <a:latin typeface="+mj-lt"/>
                </a:rPr>
                <a:t>페어리</a:t>
              </a:r>
              <a:r>
                <a:rPr lang="en-US" altLang="ko-KR" sz="900" dirty="0" smtClean="0">
                  <a:latin typeface="+mj-lt"/>
                </a:rPr>
                <a:t>+ </a:t>
              </a:r>
              <a:r>
                <a:rPr lang="ko-KR" altLang="en-US" sz="900" smtClean="0">
                  <a:latin typeface="+mj-lt"/>
                </a:rPr>
                <a:t>작물</a:t>
              </a:r>
              <a:endParaRPr lang="en-US" altLang="ko-KR" sz="900" dirty="0">
                <a:latin typeface="+mj-lt"/>
              </a:endParaRPr>
            </a:p>
          </p:txBody>
        </p:sp>
        <p:sp>
          <p:nvSpPr>
            <p:cNvPr id="18" name="아래쪽 화살표 17"/>
            <p:cNvSpPr/>
            <p:nvPr/>
          </p:nvSpPr>
          <p:spPr>
            <a:xfrm rot="1800000">
              <a:off x="5548278" y="687557"/>
              <a:ext cx="780506" cy="912443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아래쪽 화살표 79"/>
            <p:cNvSpPr/>
            <p:nvPr/>
          </p:nvSpPr>
          <p:spPr>
            <a:xfrm>
              <a:off x="6438025" y="799853"/>
              <a:ext cx="413364" cy="636788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아래쪽 화살표 80"/>
            <p:cNvSpPr/>
            <p:nvPr/>
          </p:nvSpPr>
          <p:spPr>
            <a:xfrm rot="19368892">
              <a:off x="7218058" y="747437"/>
              <a:ext cx="164955" cy="5828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428737" y="2070587"/>
            <a:ext cx="5205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동화 작물의 경우 </a:t>
            </a:r>
            <a:r>
              <a:rPr lang="en-US" altLang="ko-KR" sz="1000" dirty="0"/>
              <a:t>100% </a:t>
            </a:r>
            <a:r>
              <a:rPr lang="ko-KR" altLang="en-US" sz="1000"/>
              <a:t>업그레이드에 성공하며 </a:t>
            </a:r>
            <a:endParaRPr lang="en-US" altLang="ko-KR" sz="1000" dirty="0" smtClean="0"/>
          </a:p>
          <a:p>
            <a:r>
              <a:rPr lang="ko-KR" altLang="en-US" sz="1000" dirty="0" smtClean="0"/>
              <a:t>동화 작물 업그레이드 시 엔젤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스페셜엔젤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스페셜엔젤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작물이 될 수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엔젤 작물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&gt; </a:t>
            </a:r>
            <a:r>
              <a:rPr lang="ko-KR" altLang="en-US" sz="1000" smtClean="0"/>
              <a:t>스페셜 엔젤 작물 </a:t>
            </a:r>
            <a:r>
              <a:rPr lang="en-US" altLang="ko-KR" sz="1000" dirty="0" smtClean="0"/>
              <a:t>&gt; </a:t>
            </a:r>
            <a:r>
              <a:rPr lang="ko-KR" altLang="en-US" sz="1000" smtClean="0"/>
              <a:t>스페셜 엔젤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작물 순으로 작물 획득 확률이 높다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321233" y="2477615"/>
            <a:ext cx="5769975" cy="4117077"/>
            <a:chOff x="4321233" y="2477615"/>
            <a:chExt cx="5769975" cy="4117077"/>
          </a:xfrm>
        </p:grpSpPr>
        <p:grpSp>
          <p:nvGrpSpPr>
            <p:cNvPr id="30" name="그룹 29"/>
            <p:cNvGrpSpPr/>
            <p:nvPr/>
          </p:nvGrpSpPr>
          <p:grpSpPr>
            <a:xfrm>
              <a:off x="5372451" y="3100691"/>
              <a:ext cx="4400551" cy="3391802"/>
              <a:chOff x="2000249" y="742048"/>
              <a:chExt cx="4400551" cy="3391802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2000250" y="752475"/>
                <a:ext cx="4400550" cy="3381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2000249" y="752475"/>
                <a:ext cx="4400550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</a:t>
                </a:r>
                <a:endParaRPr lang="ko-KR" altLang="en-US" dirty="0"/>
              </a:p>
            </p:txBody>
          </p:sp>
          <p:sp>
            <p:nvSpPr>
              <p:cNvPr id="33" name="곱셈 기호 32"/>
              <p:cNvSpPr/>
              <p:nvPr/>
            </p:nvSpPr>
            <p:spPr>
              <a:xfrm>
                <a:off x="5861403" y="742048"/>
                <a:ext cx="516155" cy="516155"/>
              </a:xfrm>
              <a:prstGeom prst="mathMultiply">
                <a:avLst>
                  <a:gd name="adj1" fmla="val 17984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" name="그룹 33"/>
              <p:cNvGrpSpPr/>
              <p:nvPr/>
            </p:nvGrpSpPr>
            <p:grpSpPr>
              <a:xfrm>
                <a:off x="2070446" y="1360402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79" name="그룹 78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87" name="직사각형 86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9" name="직사각형 88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90" name="직사각형 89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smtClean="0"/>
                      <a:t>씨앗 정보</a:t>
                    </a:r>
                    <a:endParaRPr lang="ko-KR" altLang="en-US" sz="900" dirty="0"/>
                  </a:p>
                </p:txBody>
              </p:sp>
              <p:sp>
                <p:nvSpPr>
                  <p:cNvPr id="91" name="직사각형 90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</a:t>
                    </a:r>
                    <a:r>
                      <a:rPr lang="ko-KR" altLang="en-US" sz="900" dirty="0" smtClean="0"/>
                      <a:t>정보</a:t>
                    </a:r>
                    <a:endParaRPr lang="ko-KR" altLang="en-US" sz="900" dirty="0"/>
                  </a:p>
                </p:txBody>
              </p:sp>
              <p:sp>
                <p:nvSpPr>
                  <p:cNvPr id="92" name="직사각형 91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/>
                      <a:t>씨앗 정보</a:t>
                    </a:r>
                  </a:p>
                </p:txBody>
              </p:sp>
            </p:grpSp>
            <p:grpSp>
              <p:nvGrpSpPr>
                <p:cNvPr id="82" name="그룹 81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83" name="직사각형 82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86" name="직사각형 85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grpSp>
            <p:nvGrpSpPr>
              <p:cNvPr id="35" name="그룹 34"/>
              <p:cNvGrpSpPr/>
              <p:nvPr/>
            </p:nvGrpSpPr>
            <p:grpSpPr>
              <a:xfrm>
                <a:off x="2077810" y="2432998"/>
                <a:ext cx="4245427" cy="935123"/>
                <a:chOff x="2070447" y="1360402"/>
                <a:chExt cx="3985968" cy="877973"/>
              </a:xfrm>
            </p:grpSpPr>
            <p:grpSp>
              <p:nvGrpSpPr>
                <p:cNvPr id="47" name="그룹 46"/>
                <p:cNvGrpSpPr/>
                <p:nvPr/>
              </p:nvGrpSpPr>
              <p:grpSpPr>
                <a:xfrm>
                  <a:off x="2070447" y="1360402"/>
                  <a:ext cx="2344996" cy="877973"/>
                  <a:chOff x="2070447" y="1360402"/>
                  <a:chExt cx="3205504" cy="1200150"/>
                </a:xfrm>
              </p:grpSpPr>
              <p:sp>
                <p:nvSpPr>
                  <p:cNvPr id="54" name="직사각형 53"/>
                  <p:cNvSpPr/>
                  <p:nvPr/>
                </p:nvSpPr>
                <p:spPr>
                  <a:xfrm>
                    <a:off x="2070447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3192015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7" name="직사각형 56"/>
                  <p:cNvSpPr/>
                  <p:nvPr/>
                </p:nvSpPr>
                <p:spPr>
                  <a:xfrm>
                    <a:off x="4313582" y="1360402"/>
                    <a:ext cx="962369" cy="120015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8" name="직사각형 57"/>
                  <p:cNvSpPr/>
                  <p:nvPr/>
                </p:nvSpPr>
                <p:spPr>
                  <a:xfrm>
                    <a:off x="2070447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59" name="직사각형 58"/>
                  <p:cNvSpPr/>
                  <p:nvPr/>
                </p:nvSpPr>
                <p:spPr>
                  <a:xfrm>
                    <a:off x="3192015" y="2314517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63" name="직사각형 62"/>
                  <p:cNvSpPr/>
                  <p:nvPr/>
                </p:nvSpPr>
                <p:spPr>
                  <a:xfrm>
                    <a:off x="4313582" y="2314516"/>
                    <a:ext cx="962369" cy="2460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  <p:grpSp>
              <p:nvGrpSpPr>
                <p:cNvPr id="48" name="그룹 47"/>
                <p:cNvGrpSpPr/>
                <p:nvPr/>
              </p:nvGrpSpPr>
              <p:grpSpPr>
                <a:xfrm>
                  <a:off x="4531905" y="1360402"/>
                  <a:ext cx="1524510" cy="877973"/>
                  <a:chOff x="2222847" y="1512802"/>
                  <a:chExt cx="1524510" cy="877973"/>
                </a:xfrm>
              </p:grpSpPr>
              <p:sp>
                <p:nvSpPr>
                  <p:cNvPr id="49" name="직사각형 48"/>
                  <p:cNvSpPr/>
                  <p:nvPr/>
                </p:nvSpPr>
                <p:spPr>
                  <a:xfrm>
                    <a:off x="2222847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0" name="직사각형 49"/>
                  <p:cNvSpPr/>
                  <p:nvPr/>
                </p:nvSpPr>
                <p:spPr>
                  <a:xfrm>
                    <a:off x="3043333" y="1512802"/>
                    <a:ext cx="704024" cy="87797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2222847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  <p:sp>
                <p:nvSpPr>
                  <p:cNvPr id="52" name="직사각형 51"/>
                  <p:cNvSpPr/>
                  <p:nvPr/>
                </p:nvSpPr>
                <p:spPr>
                  <a:xfrm>
                    <a:off x="3043333" y="2210787"/>
                    <a:ext cx="704024" cy="1799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/>
                  </a:p>
                </p:txBody>
              </p:sp>
            </p:grpSp>
          </p:grpSp>
          <p:sp>
            <p:nvSpPr>
              <p:cNvPr id="36" name="곱셈 기호 35"/>
              <p:cNvSpPr/>
              <p:nvPr/>
            </p:nvSpPr>
            <p:spPr>
              <a:xfrm>
                <a:off x="2599700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곱셈 기호 36"/>
              <p:cNvSpPr/>
              <p:nvPr/>
            </p:nvSpPr>
            <p:spPr>
              <a:xfrm>
                <a:off x="3473594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곱셈 기호 37"/>
              <p:cNvSpPr/>
              <p:nvPr/>
            </p:nvSpPr>
            <p:spPr>
              <a:xfrm>
                <a:off x="4357098" y="1356288"/>
                <a:ext cx="218351" cy="218351"/>
              </a:xfrm>
              <a:prstGeom prst="mathMultiply">
                <a:avLst>
                  <a:gd name="adj1" fmla="val 7834"/>
                </a:avLst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0563" y="1451417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245" y="1476845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1348" y="1494818"/>
                <a:ext cx="568766" cy="568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2" name="그룹 41"/>
              <p:cNvGrpSpPr/>
              <p:nvPr/>
            </p:nvGrpSpPr>
            <p:grpSpPr>
              <a:xfrm>
                <a:off x="2847172" y="3586970"/>
                <a:ext cx="2706705" cy="414337"/>
                <a:chOff x="2847172" y="4829174"/>
                <a:chExt cx="2706705" cy="414337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2847172" y="4829174"/>
                  <a:ext cx="2706705" cy="41433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분해 하기</a:t>
                  </a:r>
                  <a:endParaRPr lang="ko-KR" altLang="en-US" dirty="0"/>
                </a:p>
              </p:txBody>
            </p:sp>
            <p:grpSp>
              <p:nvGrpSpPr>
                <p:cNvPr id="44" name="그룹 43"/>
                <p:cNvGrpSpPr/>
                <p:nvPr/>
              </p:nvGrpSpPr>
              <p:grpSpPr>
                <a:xfrm>
                  <a:off x="4672691" y="4915544"/>
                  <a:ext cx="740840" cy="273845"/>
                  <a:chOff x="4672691" y="4915544"/>
                  <a:chExt cx="740840" cy="273845"/>
                </a:xfrm>
              </p:grpSpPr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672691" y="4920926"/>
                    <a:ext cx="529312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900" dirty="0" smtClean="0"/>
                      <a:t>- 3000</a:t>
                    </a:r>
                    <a:endParaRPr lang="ko-KR" altLang="en-US" sz="900"/>
                  </a:p>
                </p:txBody>
              </p:sp>
              <p:pic>
                <p:nvPicPr>
                  <p:cNvPr id="46" name="그림 45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75" t="9591" b="10547"/>
                  <a:stretch/>
                </p:blipFill>
                <p:spPr>
                  <a:xfrm>
                    <a:off x="5065344" y="4915544"/>
                    <a:ext cx="348187" cy="273845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" name="사각형 설명선 1"/>
            <p:cNvSpPr/>
            <p:nvPr/>
          </p:nvSpPr>
          <p:spPr>
            <a:xfrm>
              <a:off x="4321233" y="4485317"/>
              <a:ext cx="914400" cy="612648"/>
            </a:xfrm>
            <a:prstGeom prst="wedgeRectCallout">
              <a:avLst>
                <a:gd name="adj1" fmla="val 65016"/>
                <a:gd name="adj2" fmla="val 17442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씨앗 등록 </a:t>
              </a:r>
              <a:r>
                <a:rPr lang="en-US" altLang="ko-KR" sz="1050" dirty="0" smtClean="0"/>
                <a:t>UI</a:t>
              </a:r>
              <a:endParaRPr lang="ko-KR" altLang="en-US" sz="1050"/>
            </a:p>
          </p:txBody>
        </p:sp>
        <p:sp>
          <p:nvSpPr>
            <p:cNvPr id="93" name="사각형 설명선 92"/>
            <p:cNvSpPr/>
            <p:nvPr/>
          </p:nvSpPr>
          <p:spPr>
            <a:xfrm>
              <a:off x="9176808" y="2477615"/>
              <a:ext cx="914400" cy="612648"/>
            </a:xfrm>
            <a:prstGeom prst="wedgeRectCallou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smtClean="0"/>
                <a:t>닫기 버튼</a:t>
              </a:r>
              <a:endParaRPr lang="ko-KR" altLang="en-US" sz="1050" dirty="0"/>
            </a:p>
          </p:txBody>
        </p:sp>
        <p:sp>
          <p:nvSpPr>
            <p:cNvPr id="94" name="사각형 설명선 93"/>
            <p:cNvSpPr/>
            <p:nvPr/>
          </p:nvSpPr>
          <p:spPr>
            <a:xfrm>
              <a:off x="9176808" y="5982044"/>
              <a:ext cx="914400" cy="612648"/>
            </a:xfrm>
            <a:prstGeom prst="wedgeRectCallout">
              <a:avLst>
                <a:gd name="adj1" fmla="val -66116"/>
                <a:gd name="adj2" fmla="val -1212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smtClean="0"/>
                <a:t>분해 버튼</a:t>
              </a:r>
              <a:endParaRPr lang="ko-KR" altLang="en-US" sz="105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89269" y="3628509"/>
              <a:ext cx="4367206" cy="212530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549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692331" cy="6087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47775"/>
            <a:ext cx="5340786" cy="608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5550"/>
            <a:ext cx="2562225" cy="60874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76353" y="238670"/>
            <a:ext cx="4533455" cy="6128286"/>
            <a:chOff x="168539" y="-277282"/>
            <a:chExt cx="4533455" cy="612828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r="45097" b="45794"/>
            <a:stretch/>
          </p:blipFill>
          <p:spPr>
            <a:xfrm>
              <a:off x="173213" y="-277282"/>
              <a:ext cx="4528781" cy="326834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t="5689" r="45433" b="48340"/>
            <a:stretch/>
          </p:blipFill>
          <p:spPr>
            <a:xfrm>
              <a:off x="168539" y="3079229"/>
              <a:ext cx="4501008" cy="2771775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 flipH="1">
              <a:off x="2400228" y="1801735"/>
              <a:ext cx="446944" cy="22746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7"/>
          <a:srcRect b="57452"/>
          <a:stretch/>
        </p:blipFill>
        <p:spPr>
          <a:xfrm>
            <a:off x="1695010" y="1261111"/>
            <a:ext cx="3456732" cy="2565417"/>
          </a:xfrm>
          <a:prstGeom prst="rect">
            <a:avLst/>
          </a:prstGeom>
        </p:spPr>
      </p:pic>
      <p:grpSp>
        <p:nvGrpSpPr>
          <p:cNvPr id="218" name="그룹 217"/>
          <p:cNvGrpSpPr/>
          <p:nvPr/>
        </p:nvGrpSpPr>
        <p:grpSpPr>
          <a:xfrm>
            <a:off x="10787350" y="402522"/>
            <a:ext cx="3448050" cy="2237518"/>
            <a:chOff x="8022314" y="866775"/>
            <a:chExt cx="3448050" cy="2237518"/>
          </a:xfrm>
        </p:grpSpPr>
        <p:sp>
          <p:nvSpPr>
            <p:cNvPr id="165" name="직사각형 164"/>
            <p:cNvSpPr/>
            <p:nvPr/>
          </p:nvSpPr>
          <p:spPr>
            <a:xfrm>
              <a:off x="8022314" y="866775"/>
              <a:ext cx="3448050" cy="22375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8059749" y="1464268"/>
              <a:ext cx="3286789" cy="16400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0523067" y="966370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088154" y="1488796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전체</a:t>
              </a:r>
              <a:r>
                <a:rPr lang="en-US" altLang="ko-KR" sz="1000" dirty="0" smtClean="0"/>
                <a:t>&gt;</a:t>
              </a:r>
              <a:r>
                <a:rPr lang="ko-KR" altLang="en-US" sz="1000" smtClean="0"/>
                <a:t>전체</a:t>
              </a:r>
              <a:endParaRPr lang="ko-KR" altLang="en-US" sz="100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186867" y="1518237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975065" y="1518237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78" name="1/2 액자 177"/>
            <p:cNvSpPr/>
            <p:nvPr/>
          </p:nvSpPr>
          <p:spPr>
            <a:xfrm rot="13500000">
              <a:off x="11065701" y="1505147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92" name="그룹 191"/>
            <p:cNvGrpSpPr/>
            <p:nvPr/>
          </p:nvGrpSpPr>
          <p:grpSpPr>
            <a:xfrm>
              <a:off x="8059749" y="1120227"/>
              <a:ext cx="2248476" cy="338321"/>
              <a:chOff x="6697530" y="1005245"/>
              <a:chExt cx="2473324" cy="372153"/>
            </a:xfrm>
          </p:grpSpPr>
          <p:grpSp>
            <p:nvGrpSpPr>
              <p:cNvPr id="204" name="그룹 203"/>
              <p:cNvGrpSpPr/>
              <p:nvPr/>
            </p:nvGrpSpPr>
            <p:grpSpPr>
              <a:xfrm>
                <a:off x="7522499" y="1005245"/>
                <a:ext cx="1648355" cy="372128"/>
                <a:chOff x="6790661" y="895348"/>
                <a:chExt cx="2193961" cy="495302"/>
              </a:xfrm>
            </p:grpSpPr>
            <p:sp>
              <p:nvSpPr>
                <p:cNvPr id="206" name="직사각형 205"/>
                <p:cNvSpPr/>
                <p:nvPr/>
              </p:nvSpPr>
              <p:spPr>
                <a:xfrm>
                  <a:off x="6790661" y="895350"/>
                  <a:ext cx="1096040" cy="4953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씨앗</a:t>
                  </a:r>
                  <a:endParaRPr lang="ko-KR" altLang="en-US" dirty="0"/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>
                  <a:off x="7888582" y="895348"/>
                  <a:ext cx="1096040" cy="4953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작물</a:t>
                  </a:r>
                  <a:endParaRPr lang="ko-KR" altLang="en-US" dirty="0"/>
                </a:p>
              </p:txBody>
            </p:sp>
          </p:grpSp>
          <p:sp>
            <p:nvSpPr>
              <p:cNvPr id="205" name="직사각형 204"/>
              <p:cNvSpPr/>
              <p:nvPr/>
            </p:nvSpPr>
            <p:spPr>
              <a:xfrm>
                <a:off x="6697530" y="1005272"/>
                <a:ext cx="823471" cy="3721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전체</a:t>
                </a:r>
                <a:endParaRPr lang="ko-KR" altLang="en-US" dirty="0"/>
              </a:p>
            </p:txBody>
          </p:sp>
        </p:grpSp>
        <p:sp>
          <p:nvSpPr>
            <p:cNvPr id="193" name="직사각형 192"/>
            <p:cNvSpPr/>
            <p:nvPr/>
          </p:nvSpPr>
          <p:spPr>
            <a:xfrm>
              <a:off x="8089152" y="1791717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9210720" y="1791717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0332287" y="1791717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8089152" y="2745832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공 홀로그램</a:t>
              </a: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9210720" y="2745832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공 홀로그램</a:t>
              </a:r>
              <a:endParaRPr lang="ko-KR" altLang="en-US" sz="900" dirty="0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0332287" y="2745831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/>
                <a:t>공 홀로그램</a:t>
              </a:r>
              <a:endParaRPr lang="ko-KR" altLang="en-US" sz="900" dirty="0"/>
            </a:p>
          </p:txBody>
        </p:sp>
        <p:pic>
          <p:nvPicPr>
            <p:cNvPr id="200" name="Picture 4" descr="http://icons.iconarchive.com/icons/nishad2m8/hologram/128/google-chrome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6801" y="1933799"/>
              <a:ext cx="688207" cy="68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4" descr="http://icons.iconarchive.com/icons/nishad2m8/hologram/128/google-chrome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2147" y="1953039"/>
              <a:ext cx="688207" cy="68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4" descr="http://icons.iconarchive.com/icons/nishad2m8/hologram/128/google-chrome-icon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876" y="1916230"/>
              <a:ext cx="688207" cy="688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6753224" y="371475"/>
            <a:ext cx="5356446" cy="6019800"/>
            <a:chOff x="6753224" y="371475"/>
            <a:chExt cx="5356446" cy="6019800"/>
          </a:xfrm>
        </p:grpSpPr>
        <p:grpSp>
          <p:nvGrpSpPr>
            <p:cNvPr id="4" name="그룹 3"/>
            <p:cNvGrpSpPr/>
            <p:nvPr/>
          </p:nvGrpSpPr>
          <p:grpSpPr>
            <a:xfrm>
              <a:off x="6753224" y="371475"/>
              <a:ext cx="3448051" cy="6019800"/>
              <a:chOff x="6753224" y="371475"/>
              <a:chExt cx="3448051" cy="6019800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6753225" y="371475"/>
                <a:ext cx="3448050" cy="6019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753224" y="371475"/>
                <a:ext cx="3448051" cy="495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/>
                  <a:t>인벤토리</a:t>
                </a:r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790660" y="1390649"/>
                <a:ext cx="3286789" cy="4333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819065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940633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9062200" y="1685926"/>
                <a:ext cx="962369" cy="120015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819065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940633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9062200" y="2933701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9253978" y="892751"/>
                <a:ext cx="823471" cy="4502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전체</a:t>
                </a:r>
                <a:endParaRPr lang="en-US" altLang="ko-KR" sz="1000" dirty="0" smtClean="0"/>
              </a:p>
              <a:p>
                <a:pPr algn="ctr"/>
                <a:r>
                  <a:rPr lang="en-US" altLang="ko-KR" sz="1000" dirty="0"/>
                  <a:t>8</a:t>
                </a:r>
                <a:r>
                  <a:rPr lang="ko-KR" altLang="en-US" sz="1000" smtClean="0"/>
                  <a:t>개</a:t>
                </a:r>
                <a:endParaRPr lang="ko-KR" altLang="en-US" sz="10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19065" y="1415177"/>
                <a:ext cx="78739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전체</a:t>
                </a:r>
                <a:r>
                  <a:rPr lang="en-US" altLang="ko-KR" sz="1000" dirty="0" smtClean="0"/>
                  <a:t>&gt;</a:t>
                </a:r>
                <a:r>
                  <a:rPr lang="ko-KR" altLang="en-US" sz="1000" smtClean="0"/>
                  <a:t>전체</a:t>
                </a:r>
                <a:endParaRPr lang="ko-KR" altLang="en-US" sz="10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917778" y="1444618"/>
                <a:ext cx="788197" cy="1936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전체</a:t>
                </a:r>
                <a:endParaRPr lang="ko-KR" altLang="en-US" sz="1000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705976" y="1444618"/>
                <a:ext cx="318594" cy="19368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35" name="1/2 액자 34"/>
              <p:cNvSpPr/>
              <p:nvPr/>
            </p:nvSpPr>
            <p:spPr>
              <a:xfrm rot="13500000">
                <a:off x="9796612" y="1431528"/>
                <a:ext cx="137321" cy="137321"/>
              </a:xfrm>
              <a:prstGeom prst="halfFrame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6819065" y="2640041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루비씨앗</a:t>
                </a:r>
                <a:endParaRPr lang="ko-KR" altLang="en-US" sz="800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940633" y="2640041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사파이어씨앗</a:t>
                </a:r>
                <a:endParaRPr lang="ko-KR" altLang="en-US" sz="8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062200" y="2640040"/>
                <a:ext cx="962369" cy="246035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다이아몬드 씨앗</a:t>
                </a:r>
                <a:endParaRPr lang="ko-KR" altLang="en-US" sz="800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819065" y="3887816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활화산 섬 씨앗</a:t>
                </a:r>
                <a:endParaRPr lang="ko-KR" altLang="en-US" sz="900" dirty="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7940633" y="3887816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엔젤 씨앗</a:t>
                </a:r>
                <a:endParaRPr lang="ko-KR" altLang="en-US" sz="900" dirty="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9062200" y="3887815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/>
                  <a:t>갤럭시</a:t>
                </a:r>
                <a:r>
                  <a:rPr lang="ko-KR" altLang="en-US" sz="900" dirty="0" smtClean="0"/>
                  <a:t> 씨앗</a:t>
                </a:r>
                <a:endParaRPr lang="ko-KR" altLang="en-US" sz="900" dirty="0"/>
              </a:p>
            </p:txBody>
          </p:sp>
          <p:pic>
            <p:nvPicPr>
              <p:cNvPr id="42" name="Picture 6" descr="http://icons.iconarchive.com/icons/aha-soft/jewelry/128/Gem-icon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0789" y="1723902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8" descr="http://icons.iconarchive.com/icons/aha-soft/jewelry/128/Topaz-icon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5451" y="1756950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0" descr="http://icons.iconarchive.com/icons/artdesigner/my-secret/128/diamond-icon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1634" y="1759683"/>
                <a:ext cx="832731" cy="83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2" descr="http://www.wpclipart.com/geography/islands/island_icon_round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870" y="3032699"/>
                <a:ext cx="782568" cy="792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4" descr="http://tarotreadingsbymarthareed.com/wp-content/uploads/2016/03/Three-of-Cups-II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532" y="2974314"/>
                <a:ext cx="638241" cy="850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http://s.nx.com/S2/Game/maplestory2/maview/img/npc/11000508_EnchantMaster1.pn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5" r="15257"/>
              <a:stretch/>
            </p:blipFill>
            <p:spPr bwMode="auto">
              <a:xfrm>
                <a:off x="8139653" y="2899352"/>
                <a:ext cx="588802" cy="971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0" r="9715" b="5950"/>
              <a:stretch/>
            </p:blipFill>
            <p:spPr>
              <a:xfrm>
                <a:off x="6880789" y="5748842"/>
                <a:ext cx="3119438" cy="618114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6790660" y="1046608"/>
                <a:ext cx="2248476" cy="338321"/>
                <a:chOff x="6697530" y="1005245"/>
                <a:chExt cx="2473324" cy="372153"/>
              </a:xfrm>
            </p:grpSpPr>
            <p:grpSp>
              <p:nvGrpSpPr>
                <p:cNvPr id="67" name="그룹 66"/>
                <p:cNvGrpSpPr/>
                <p:nvPr/>
              </p:nvGrpSpPr>
              <p:grpSpPr>
                <a:xfrm>
                  <a:off x="7522499" y="1005245"/>
                  <a:ext cx="1648355" cy="372128"/>
                  <a:chOff x="6790661" y="895348"/>
                  <a:chExt cx="2193961" cy="495302"/>
                </a:xfrm>
              </p:grpSpPr>
              <p:sp>
                <p:nvSpPr>
                  <p:cNvPr id="69" name="직사각형 68"/>
                  <p:cNvSpPr/>
                  <p:nvPr/>
                </p:nvSpPr>
                <p:spPr>
                  <a:xfrm>
                    <a:off x="6790661" y="895350"/>
                    <a:ext cx="1096040" cy="4953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/>
                      <a:t>씨앗</a:t>
                    </a:r>
                    <a:endParaRPr lang="ko-KR" altLang="en-US" dirty="0"/>
                  </a:p>
                </p:txBody>
              </p:sp>
              <p:sp>
                <p:nvSpPr>
                  <p:cNvPr id="70" name="직사각형 69"/>
                  <p:cNvSpPr/>
                  <p:nvPr/>
                </p:nvSpPr>
                <p:spPr>
                  <a:xfrm>
                    <a:off x="7888582" y="895348"/>
                    <a:ext cx="1096040" cy="4953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dirty="0" smtClean="0"/>
                      <a:t>작물</a:t>
                    </a:r>
                    <a:endParaRPr lang="ko-KR" altLang="en-US" dirty="0"/>
                  </a:p>
                </p:txBody>
              </p:sp>
            </p:grpSp>
            <p:sp>
              <p:nvSpPr>
                <p:cNvPr id="68" name="직사각형 67"/>
                <p:cNvSpPr/>
                <p:nvPr/>
              </p:nvSpPr>
              <p:spPr>
                <a:xfrm>
                  <a:off x="6697530" y="1005272"/>
                  <a:ext cx="823471" cy="37212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전체</a:t>
                  </a:r>
                  <a:endParaRPr lang="ko-KR" altLang="en-US" dirty="0"/>
                </a:p>
              </p:txBody>
            </p:sp>
          </p:grpSp>
          <p:sp>
            <p:nvSpPr>
              <p:cNvPr id="50" name="직사각형 49"/>
              <p:cNvSpPr/>
              <p:nvPr/>
            </p:nvSpPr>
            <p:spPr>
              <a:xfrm>
                <a:off x="6820063" y="4193039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941631" y="4193039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9063198" y="4193039"/>
                <a:ext cx="962369" cy="12001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6820063" y="5147154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 smtClean="0"/>
                  <a:t>스페셜</a:t>
                </a:r>
                <a:r>
                  <a:rPr lang="ko-KR" altLang="en-US" sz="900" dirty="0" smtClean="0"/>
                  <a:t> 목성</a:t>
                </a:r>
                <a:endParaRPr lang="ko-KR" altLang="en-US" sz="9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7941631" y="5147154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/>
                  <a:t>공 홀로그램</a:t>
                </a:r>
                <a:endParaRPr lang="ko-KR" altLang="en-US" sz="9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9063198" y="5147153"/>
                <a:ext cx="962369" cy="24603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pic>
            <p:nvPicPr>
              <p:cNvPr id="56" name="Picture 2" descr="http://icons.iconarchive.com/icons/aha-soft/space/128/Jupiter-icon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3050" y="4321720"/>
                <a:ext cx="688207" cy="688208"/>
              </a:xfrm>
              <a:prstGeom prst="rect">
                <a:avLst/>
              </a:prstGeom>
              <a:noFill/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4" descr="http://icons.iconarchive.com/icons/nishad2m8/hologram/128/google-chrome-icon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77712" y="4335121"/>
                <a:ext cx="688207" cy="688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371899" y="2308706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10</a:t>
                </a:r>
                <a:endParaRPr lang="ko-KR" altLang="en-US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8382542" y="2297143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100</a:t>
                </a:r>
                <a:endParaRPr lang="ko-KR" alt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9503869" y="2263696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100</a:t>
                </a:r>
                <a:endParaRPr lang="ko-KR" altLang="en-US"/>
              </a:p>
            </p:txBody>
          </p:sp>
        </p:grpSp>
        <p:cxnSp>
          <p:nvCxnSpPr>
            <p:cNvPr id="12" name="직선 화살표 연결선 11"/>
            <p:cNvCxnSpPr>
              <a:stCxn id="13" idx="0"/>
            </p:cNvCxnSpPr>
            <p:nvPr/>
          </p:nvCxnSpPr>
          <p:spPr>
            <a:xfrm flipH="1" flipV="1">
              <a:off x="8294675" y="1488786"/>
              <a:ext cx="2940397" cy="14855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360473" y="2974314"/>
              <a:ext cx="1749197" cy="4001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NPC </a:t>
              </a:r>
              <a:r>
                <a:rPr lang="ko-KR" altLang="en-US" sz="1000" smtClean="0"/>
                <a:t>분해</a:t>
              </a:r>
              <a:r>
                <a:rPr lang="en-US" altLang="ko-KR" sz="1000" dirty="0" smtClean="0"/>
                <a:t> </a:t>
              </a:r>
              <a:r>
                <a:rPr lang="ko-KR" altLang="en-US" sz="1000" smtClean="0"/>
                <a:t>인벤토리와 달리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전체</a:t>
              </a:r>
              <a:r>
                <a:rPr lang="en-US" altLang="ko-KR" sz="1000" dirty="0" smtClean="0"/>
                <a:t>/ </a:t>
              </a:r>
              <a:r>
                <a:rPr lang="ko-KR" altLang="en-US" sz="1000" smtClean="0"/>
                <a:t>씨앗</a:t>
              </a:r>
              <a:r>
                <a:rPr lang="en-US" altLang="ko-KR" sz="1000" dirty="0" smtClean="0"/>
                <a:t>/ </a:t>
              </a:r>
              <a:r>
                <a:rPr lang="ko-KR" altLang="en-US" sz="1000" smtClean="0"/>
                <a:t>작물 탭이 있음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45453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홈가든</a:t>
            </a:r>
            <a:r>
              <a:rPr lang="ko-KR" altLang="en-US" sz="1800" b="1" dirty="0" smtClean="0"/>
              <a:t> 시즌 </a:t>
            </a:r>
            <a:r>
              <a:rPr lang="en-US" altLang="ko-KR" sz="1800" b="1" dirty="0" smtClean="0"/>
              <a:t>5 </a:t>
            </a:r>
            <a:r>
              <a:rPr lang="ko-KR" altLang="en-US" sz="1800" b="1" smtClean="0"/>
              <a:t>전체 시스템</a:t>
            </a:r>
            <a:endParaRPr lang="ko-KR" alt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26681"/>
            <a:ext cx="651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기존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시스템과 동일하게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씨앗을 얻어 작물을 심고 업그레이드 시킬 수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전에 없는 작물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 분해 시스템이 새로 추가된다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8545" y="1037869"/>
            <a:ext cx="93487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작물 씨앗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제외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51" name="TextBox 50"/>
          <p:cNvSpPr txBox="1"/>
          <p:nvPr/>
        </p:nvSpPr>
        <p:spPr>
          <a:xfrm>
            <a:off x="5289848" y="1916561"/>
            <a:ext cx="857927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일반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</a:t>
            </a:r>
            <a:endParaRPr lang="en-US" altLang="ko-KR" sz="10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6340030" y="1916561"/>
            <a:ext cx="857927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endParaRPr lang="en-US" altLang="ko-KR" sz="1000" dirty="0"/>
          </a:p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</a:t>
            </a:r>
            <a:endParaRPr lang="en-US" altLang="ko-KR" sz="10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3698545" y="1916561"/>
            <a:ext cx="93487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작물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smtClean="0"/>
              <a:t>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제외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4594706" y="2793891"/>
            <a:ext cx="748923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작물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</a:t>
            </a:r>
            <a:endParaRPr lang="en-US" altLang="ko-KR" sz="1000" dirty="0" smtClean="0"/>
          </a:p>
          <a:p>
            <a:pPr algn="ctr"/>
            <a:r>
              <a:rPr lang="ko-KR" altLang="en-US" sz="1000" smtClean="0"/>
              <a:t>분해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4597912" y="3407610"/>
            <a:ext cx="742511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보상 획득</a:t>
            </a:r>
            <a:endParaRPr lang="en-US" altLang="ko-KR" sz="1000" dirty="0" smtClean="0"/>
          </a:p>
        </p:txBody>
      </p:sp>
      <p:cxnSp>
        <p:nvCxnSpPr>
          <p:cNvPr id="10" name="꺾인 연결선 9"/>
          <p:cNvCxnSpPr>
            <a:stCxn id="53" idx="3"/>
            <a:endCxn id="34" idx="0"/>
          </p:cNvCxnSpPr>
          <p:nvPr/>
        </p:nvCxnSpPr>
        <p:spPr>
          <a:xfrm>
            <a:off x="4633416" y="2116616"/>
            <a:ext cx="335750" cy="511660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3" idx="3"/>
            <a:endCxn id="59" idx="0"/>
          </p:cNvCxnSpPr>
          <p:nvPr/>
        </p:nvCxnSpPr>
        <p:spPr>
          <a:xfrm>
            <a:off x="4633416" y="1237924"/>
            <a:ext cx="1615347" cy="19029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54" idx="2"/>
            <a:endCxn id="55" idx="0"/>
          </p:cNvCxnSpPr>
          <p:nvPr/>
        </p:nvCxnSpPr>
        <p:spPr>
          <a:xfrm>
            <a:off x="4969168" y="3194001"/>
            <a:ext cx="0" cy="213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51" idx="3"/>
            <a:endCxn id="52" idx="1"/>
          </p:cNvCxnSpPr>
          <p:nvPr/>
        </p:nvCxnSpPr>
        <p:spPr>
          <a:xfrm>
            <a:off x="6147775" y="2116616"/>
            <a:ext cx="1922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511966" y="2628276"/>
            <a:ext cx="914400" cy="120232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233373" y="1782155"/>
            <a:ext cx="2070859" cy="668921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 설명선 34"/>
          <p:cNvSpPr/>
          <p:nvPr/>
        </p:nvSpPr>
        <p:spPr>
          <a:xfrm>
            <a:off x="3698545" y="2769175"/>
            <a:ext cx="695890" cy="471747"/>
          </a:xfrm>
          <a:prstGeom prst="wedgeRectCallout">
            <a:avLst>
              <a:gd name="adj1" fmla="val 63545"/>
              <a:gd name="adj2" fmla="val 24372"/>
            </a:avLst>
          </a:prstGeom>
          <a:ln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분해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컨탠츠</a:t>
            </a:r>
            <a:endParaRPr lang="ko-KR" altLang="en-US" sz="1000" dirty="0"/>
          </a:p>
        </p:txBody>
      </p:sp>
      <p:sp>
        <p:nvSpPr>
          <p:cNvPr id="82" name="사각형 설명선 81"/>
          <p:cNvSpPr/>
          <p:nvPr/>
        </p:nvSpPr>
        <p:spPr>
          <a:xfrm>
            <a:off x="7928712" y="2581353"/>
            <a:ext cx="914400" cy="612648"/>
          </a:xfrm>
          <a:prstGeom prst="wedgeRectCallout">
            <a:avLst>
              <a:gd name="adj1" fmla="val -37950"/>
              <a:gd name="adj2" fmla="val -71963"/>
            </a:avLst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홈가든</a:t>
            </a:r>
            <a:endParaRPr lang="en-US" altLang="ko-KR" sz="1000" dirty="0" smtClean="0"/>
          </a:p>
          <a:p>
            <a:pPr algn="ctr"/>
            <a:r>
              <a:rPr lang="ko-KR" altLang="en-US" sz="1000" smtClean="0"/>
              <a:t>컨탠츠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1561837" y="4333257"/>
            <a:ext cx="74251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작물 수확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2493349" y="4256310"/>
            <a:ext cx="117211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마법 걸기를 통한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씨앗 획득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957985" y="4256310"/>
            <a:ext cx="146065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/>
              <a:t>시즌 </a:t>
            </a:r>
            <a:r>
              <a:rPr lang="en-US" altLang="ko-KR" sz="1000" dirty="0"/>
              <a:t>5 </a:t>
            </a:r>
            <a:r>
              <a:rPr lang="ko-KR" altLang="en-US" sz="1000" smtClean="0"/>
              <a:t>씨앗으로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시즌 </a:t>
            </a:r>
            <a:r>
              <a:rPr lang="en-US" altLang="ko-KR" sz="1000" dirty="0"/>
              <a:t>5 </a:t>
            </a:r>
            <a:r>
              <a:rPr lang="ko-KR" altLang="en-US" sz="1000"/>
              <a:t>일반 작물 획득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5697679" y="4256310"/>
            <a:ext cx="2539477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</a:t>
            </a:r>
            <a:r>
              <a:rPr lang="en-US" altLang="ko-KR" sz="1000" dirty="0" smtClean="0"/>
              <a:t>1</a:t>
            </a:r>
            <a:r>
              <a:rPr lang="ko-KR" altLang="en-US" sz="1000" smtClean="0"/>
              <a:t> 이외 씨앗을 통한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업그레이드 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일반 </a:t>
            </a:r>
            <a:r>
              <a:rPr lang="en-US" altLang="ko-KR" sz="1000" dirty="0" smtClean="0"/>
              <a:t>-&gt; </a:t>
            </a:r>
            <a:r>
              <a:rPr lang="ko-KR" altLang="en-US" sz="1000" smtClean="0"/>
              <a:t>스페셜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11" name="직선 화살표 연결선 10"/>
          <p:cNvCxnSpPr>
            <a:stCxn id="25" idx="3"/>
            <a:endCxn id="26" idx="1"/>
          </p:cNvCxnSpPr>
          <p:nvPr/>
        </p:nvCxnSpPr>
        <p:spPr>
          <a:xfrm flipV="1">
            <a:off x="2304348" y="4456365"/>
            <a:ext cx="18900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3"/>
            <a:endCxn id="27" idx="1"/>
          </p:cNvCxnSpPr>
          <p:nvPr/>
        </p:nvCxnSpPr>
        <p:spPr>
          <a:xfrm>
            <a:off x="3665465" y="4456365"/>
            <a:ext cx="292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7" idx="3"/>
            <a:endCxn id="32" idx="1"/>
          </p:cNvCxnSpPr>
          <p:nvPr/>
        </p:nvCxnSpPr>
        <p:spPr>
          <a:xfrm>
            <a:off x="5418641" y="4456365"/>
            <a:ext cx="2790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61840" y="4956156"/>
            <a:ext cx="2379177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1&amp; </a:t>
            </a:r>
            <a:r>
              <a:rPr lang="ko-KR" altLang="en-US" sz="1000" smtClean="0"/>
              <a:t>탄생석 작물을 제외한</a:t>
            </a:r>
            <a:endParaRPr lang="en-US" altLang="ko-KR" sz="1000" dirty="0" smtClean="0"/>
          </a:p>
          <a:p>
            <a:r>
              <a:rPr lang="ko-KR" altLang="en-US" sz="1000" dirty="0" smtClean="0"/>
              <a:t>모든 작물 분해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561838" y="5787154"/>
            <a:ext cx="1588897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씨앗 이외</a:t>
            </a:r>
            <a:endParaRPr lang="en-US" altLang="ko-KR" sz="1000" dirty="0" smtClean="0"/>
          </a:p>
          <a:p>
            <a:r>
              <a:rPr lang="ko-KR" altLang="en-US" sz="1000" dirty="0" smtClean="0"/>
              <a:t>모든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씨앗 </a:t>
            </a:r>
            <a:r>
              <a:rPr lang="ko-KR" altLang="en-US" sz="1000" dirty="0" smtClean="0"/>
              <a:t>분해</a:t>
            </a:r>
            <a:endParaRPr lang="ko-KR" alt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9011460" y="1916561"/>
            <a:ext cx="85792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smtClean="0"/>
              <a:t>스페셜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5100852" y="1428222"/>
            <a:ext cx="229582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컨탠츠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smtClean="0"/>
              <a:t>작물 심기</a:t>
            </a:r>
            <a:r>
              <a:rPr lang="en-US" altLang="ko-KR" sz="1000" dirty="0" smtClean="0"/>
              <a:t>&amp;</a:t>
            </a:r>
            <a:r>
              <a:rPr lang="ko-KR" altLang="en-US" sz="1000" smtClean="0"/>
              <a:t>씨앗을 통한 업그레이드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75" name="꺾인 연결선 74"/>
          <p:cNvCxnSpPr>
            <a:stCxn id="3" idx="3"/>
            <a:endCxn id="34" idx="0"/>
          </p:cNvCxnSpPr>
          <p:nvPr/>
        </p:nvCxnSpPr>
        <p:spPr>
          <a:xfrm>
            <a:off x="4633416" y="1237924"/>
            <a:ext cx="335750" cy="1390352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43297" y="4956156"/>
            <a:ext cx="1300356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/>
              <a:t>작물 업그레이드 권</a:t>
            </a:r>
            <a:endParaRPr lang="en-US" altLang="ko-KR" sz="1000" dirty="0" smtClean="0"/>
          </a:p>
          <a:p>
            <a:r>
              <a:rPr lang="ko-KR" altLang="en-US" sz="1000" smtClean="0"/>
              <a:t>획득</a:t>
            </a:r>
            <a:endParaRPr lang="ko-KR" alt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8569031" y="4256310"/>
            <a:ext cx="154401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업그레이드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꽃리스 </a:t>
            </a:r>
            <a:r>
              <a:rPr lang="en-US" altLang="ko-KR" sz="1000" dirty="0" smtClean="0"/>
              <a:t>&amp;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56337" y="859247"/>
            <a:ext cx="74251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작물 수확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1656336" y="1424817"/>
            <a:ext cx="74251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마법 걸기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1447945" y="1874766"/>
            <a:ext cx="115929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씨앗 이외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smtClean="0"/>
              <a:t>씨앗 획득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802430" y="2734544"/>
            <a:ext cx="111440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씨앗으로</a:t>
            </a:r>
            <a:endParaRPr lang="en-US" altLang="ko-KR" sz="1000" dirty="0" smtClean="0"/>
          </a:p>
          <a:p>
            <a:pPr algn="ctr"/>
            <a:r>
              <a:rPr lang="ko-KR" altLang="en-US" sz="1000" smtClean="0"/>
              <a:t>일반 작물 획득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43906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-672861"/>
            <a:ext cx="987688" cy="871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8293"/>
            <a:ext cx="2014363" cy="8711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069446"/>
            <a:ext cx="5243842" cy="87115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940600"/>
            <a:ext cx="3963747" cy="8711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811753"/>
            <a:ext cx="5024617" cy="87712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684941"/>
            <a:ext cx="1321579" cy="87712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4558130"/>
            <a:ext cx="3990907" cy="8771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5431318"/>
            <a:ext cx="5024617" cy="8771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6300010"/>
            <a:ext cx="1957451" cy="8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8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0" y="0"/>
            <a:ext cx="7710223" cy="6699490"/>
            <a:chOff x="0" y="0"/>
            <a:chExt cx="7710223" cy="6699490"/>
          </a:xfrm>
        </p:grpSpPr>
        <p:grpSp>
          <p:nvGrpSpPr>
            <p:cNvPr id="15" name="그룹 14"/>
            <p:cNvGrpSpPr/>
            <p:nvPr/>
          </p:nvGrpSpPr>
          <p:grpSpPr>
            <a:xfrm>
              <a:off x="0" y="0"/>
              <a:ext cx="7710223" cy="5365630"/>
              <a:chOff x="0" y="0"/>
              <a:chExt cx="9792728" cy="681486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9792728" cy="170946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01800"/>
                <a:ext cx="2575692" cy="1709468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403600"/>
                <a:ext cx="7778078" cy="1709468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5105400"/>
                <a:ext cx="9792728" cy="1709468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5352693"/>
              <a:ext cx="3003689" cy="1346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531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95432" cy="1701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91" y="0"/>
            <a:ext cx="6331789" cy="44287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47293"/>
          <a:stretch/>
        </p:blipFill>
        <p:spPr>
          <a:xfrm>
            <a:off x="0" y="2214351"/>
            <a:ext cx="7112000" cy="1879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63156"/>
          <a:stretch/>
        </p:blipFill>
        <p:spPr>
          <a:xfrm>
            <a:off x="0" y="4093951"/>
            <a:ext cx="4971518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93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237812" y="2572304"/>
            <a:ext cx="244365" cy="244365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Grow Up Flower Plant Vec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8" t="9262" r="26798" b="59492"/>
          <a:stretch/>
        </p:blipFill>
        <p:spPr bwMode="auto">
          <a:xfrm>
            <a:off x="1103116" y="1500432"/>
            <a:ext cx="827689" cy="145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5426"/>
            <a:ext cx="829128" cy="1457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29128" y="2873893"/>
            <a:ext cx="687833" cy="120876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1395080" y="152400"/>
            <a:ext cx="4138617" cy="1983828"/>
            <a:chOff x="1395080" y="152400"/>
            <a:chExt cx="4138617" cy="19838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96" b="71073"/>
            <a:stretch/>
          </p:blipFill>
          <p:spPr>
            <a:xfrm>
              <a:off x="1395080" y="152400"/>
              <a:ext cx="4138617" cy="1983828"/>
            </a:xfrm>
            <a:prstGeom prst="rect">
              <a:avLst/>
            </a:prstGeom>
          </p:spPr>
        </p:pic>
        <p:grpSp>
          <p:nvGrpSpPr>
            <p:cNvPr id="25" name="그룹 24"/>
            <p:cNvGrpSpPr/>
            <p:nvPr/>
          </p:nvGrpSpPr>
          <p:grpSpPr>
            <a:xfrm>
              <a:off x="1453057" y="1127235"/>
              <a:ext cx="233854" cy="233854"/>
              <a:chOff x="6687208" y="2014044"/>
              <a:chExt cx="1345323" cy="1345323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6687208" y="2014044"/>
                <a:ext cx="1345323" cy="134532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Picture 6" descr="https://marketplace.canva.com/MACKT4dmBZU/1/thumbnail_large/canva-seedling-plant-icon-MACKT4dmBZU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2195" y="2184030"/>
                <a:ext cx="1005351" cy="1005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위쪽 화살표 27"/>
              <p:cNvSpPr/>
              <p:nvPr/>
            </p:nvSpPr>
            <p:spPr>
              <a:xfrm>
                <a:off x="7539141" y="2512331"/>
                <a:ext cx="484632" cy="737370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1251015" y="2987805"/>
            <a:ext cx="11003032" cy="2763026"/>
            <a:chOff x="1251015" y="2987805"/>
            <a:chExt cx="11003032" cy="2763026"/>
          </a:xfrm>
        </p:grpSpPr>
        <p:grpSp>
          <p:nvGrpSpPr>
            <p:cNvPr id="20" name="그룹 19"/>
            <p:cNvGrpSpPr/>
            <p:nvPr/>
          </p:nvGrpSpPr>
          <p:grpSpPr>
            <a:xfrm>
              <a:off x="1251015" y="4405508"/>
              <a:ext cx="1345323" cy="1345323"/>
              <a:chOff x="6687208" y="3656135"/>
              <a:chExt cx="1345323" cy="1345323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6687208" y="3656135"/>
                <a:ext cx="1345323" cy="134532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6" descr="https://marketplace.canva.com/MACKT4dmBZU/1/thumbnail_large/canva-seedling-plant-icon-MACKT4dmBZU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2195" y="3826121"/>
                <a:ext cx="1005351" cy="1005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위쪽 화살표 32"/>
              <p:cNvSpPr/>
              <p:nvPr/>
            </p:nvSpPr>
            <p:spPr>
              <a:xfrm>
                <a:off x="7539141" y="4112778"/>
                <a:ext cx="484632" cy="500767"/>
              </a:xfrm>
              <a:prstGeom prst="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위쪽 화살표 31"/>
              <p:cNvSpPr/>
              <p:nvPr/>
            </p:nvSpPr>
            <p:spPr>
              <a:xfrm>
                <a:off x="7539141" y="4391024"/>
                <a:ext cx="484632" cy="500767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6557445" y="2987806"/>
              <a:ext cx="1345323" cy="1345323"/>
              <a:chOff x="6687208" y="5288115"/>
              <a:chExt cx="1345323" cy="1345323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6687208" y="5288115"/>
                <a:ext cx="1345323" cy="134532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Picture 6" descr="https://marketplace.canva.com/MACKT4dmBZU/1/thumbnail_large/canva-seedling-plant-icon-MACKT4dmBZU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2195" y="5458101"/>
                <a:ext cx="1005351" cy="1005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위쪽 화살표 35"/>
              <p:cNvSpPr/>
              <p:nvPr/>
            </p:nvSpPr>
            <p:spPr>
              <a:xfrm>
                <a:off x="7539141" y="5500339"/>
                <a:ext cx="484632" cy="500767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위쪽 화살표 36"/>
              <p:cNvSpPr/>
              <p:nvPr/>
            </p:nvSpPr>
            <p:spPr>
              <a:xfrm>
                <a:off x="7539141" y="5778585"/>
                <a:ext cx="484632" cy="500767"/>
              </a:xfrm>
              <a:prstGeom prst="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위쪽 화살표 37"/>
              <p:cNvSpPr/>
              <p:nvPr/>
            </p:nvSpPr>
            <p:spPr>
              <a:xfrm>
                <a:off x="7539141" y="6032154"/>
                <a:ext cx="484632" cy="500767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1251015" y="2987805"/>
              <a:ext cx="1345323" cy="1345323"/>
              <a:chOff x="6687208" y="2014044"/>
              <a:chExt cx="1345323" cy="1345323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6687208" y="2014044"/>
                <a:ext cx="1345323" cy="1345323"/>
                <a:chOff x="6687208" y="2014044"/>
                <a:chExt cx="1345323" cy="1345323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6687208" y="2014044"/>
                  <a:ext cx="1345323" cy="1345323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0" name="Picture 6" descr="https://marketplace.canva.com/MACKT4dmBZU/1/thumbnail_large/canva-seedling-plant-icon-MACKT4dmBZU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82195" y="2184030"/>
                  <a:ext cx="1005351" cy="10053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2" name="위쪽 화살표 41"/>
              <p:cNvSpPr/>
              <p:nvPr/>
            </p:nvSpPr>
            <p:spPr>
              <a:xfrm>
                <a:off x="7539141" y="2765862"/>
                <a:ext cx="484632" cy="500767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6570558" y="4405508"/>
              <a:ext cx="1345323" cy="1345323"/>
              <a:chOff x="6687208" y="2014044"/>
              <a:chExt cx="1345323" cy="1345323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6687208" y="2014044"/>
                <a:ext cx="1345323" cy="1345323"/>
                <a:chOff x="6687208" y="2014044"/>
                <a:chExt cx="1345323" cy="1345323"/>
              </a:xfrm>
            </p:grpSpPr>
            <p:sp>
              <p:nvSpPr>
                <p:cNvPr id="49" name="모서리가 둥근 직사각형 48"/>
                <p:cNvSpPr/>
                <p:nvPr/>
              </p:nvSpPr>
              <p:spPr>
                <a:xfrm>
                  <a:off x="6687208" y="2014044"/>
                  <a:ext cx="1345323" cy="1345323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0" name="Picture 6" descr="https://marketplace.canva.com/MACKT4dmBZU/1/thumbnail_large/canva-seedling-plant-icon-MACKT4dmBZU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82195" y="2184030"/>
                  <a:ext cx="1005351" cy="10053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8" name="위쪽 화살표 47"/>
              <p:cNvSpPr/>
              <p:nvPr/>
            </p:nvSpPr>
            <p:spPr>
              <a:xfrm>
                <a:off x="7539141" y="2097520"/>
                <a:ext cx="484632" cy="1169109"/>
              </a:xfrm>
              <a:prstGeom prst="upArrow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691325" y="3473580"/>
              <a:ext cx="3712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업그레이드 확률을 조금 올려준다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91324" y="4927868"/>
              <a:ext cx="3169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업그레이드 확률을 올려준다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97754" y="3543993"/>
              <a:ext cx="3712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업그레이드 확률을 많이 올려준다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97754" y="4888872"/>
              <a:ext cx="4256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업그레이드 확률을 아주 많이 올려준다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536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251015" y="2987805"/>
            <a:ext cx="8837376" cy="2763026"/>
            <a:chOff x="1251015" y="2987805"/>
            <a:chExt cx="8837376" cy="2763026"/>
          </a:xfrm>
        </p:grpSpPr>
        <p:grpSp>
          <p:nvGrpSpPr>
            <p:cNvPr id="40" name="그룹 39"/>
            <p:cNvGrpSpPr/>
            <p:nvPr/>
          </p:nvGrpSpPr>
          <p:grpSpPr>
            <a:xfrm>
              <a:off x="1251015" y="4405508"/>
              <a:ext cx="1345323" cy="1345323"/>
              <a:chOff x="6687208" y="3656135"/>
              <a:chExt cx="1345323" cy="1345323"/>
            </a:xfrm>
          </p:grpSpPr>
          <p:sp>
            <p:nvSpPr>
              <p:cNvPr id="74" name="모서리가 둥근 직사각형 73"/>
              <p:cNvSpPr/>
              <p:nvPr/>
            </p:nvSpPr>
            <p:spPr>
              <a:xfrm>
                <a:off x="6687208" y="3656135"/>
                <a:ext cx="1345323" cy="134532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5" name="Picture 6" descr="https://marketplace.canva.com/MACKT4dmBZU/1/thumbnail_large/canva-seedling-plant-icon-MACKT4dmBZU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2195" y="3826121"/>
                <a:ext cx="1005351" cy="1005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위쪽 화살표 75"/>
              <p:cNvSpPr/>
              <p:nvPr/>
            </p:nvSpPr>
            <p:spPr>
              <a:xfrm>
                <a:off x="7539141" y="4112778"/>
                <a:ext cx="484632" cy="500767"/>
              </a:xfrm>
              <a:prstGeom prst="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위쪽 화살표 76"/>
              <p:cNvSpPr/>
              <p:nvPr/>
            </p:nvSpPr>
            <p:spPr>
              <a:xfrm>
                <a:off x="7539141" y="4391024"/>
                <a:ext cx="484632" cy="500767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557445" y="2987806"/>
              <a:ext cx="1345323" cy="1345323"/>
              <a:chOff x="6687208" y="5288115"/>
              <a:chExt cx="1345323" cy="134532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6687208" y="5288115"/>
                <a:ext cx="1345323" cy="134532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Picture 6" descr="https://marketplace.canva.com/MACKT4dmBZU/1/thumbnail_large/canva-seedling-plant-icon-MACKT4dmBZU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2195" y="5458101"/>
                <a:ext cx="1005351" cy="1005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위쪽 화살표 70"/>
              <p:cNvSpPr/>
              <p:nvPr/>
            </p:nvSpPr>
            <p:spPr>
              <a:xfrm>
                <a:off x="7539141" y="5500339"/>
                <a:ext cx="484632" cy="500767"/>
              </a:xfrm>
              <a:prstGeom prst="upArrow">
                <a:avLst/>
              </a:prstGeom>
              <a:solidFill>
                <a:srgbClr val="FFC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위쪽 화살표 71"/>
              <p:cNvSpPr/>
              <p:nvPr/>
            </p:nvSpPr>
            <p:spPr>
              <a:xfrm>
                <a:off x="7539141" y="5778585"/>
                <a:ext cx="484632" cy="500767"/>
              </a:xfrm>
              <a:prstGeom prst="upArrow">
                <a:avLst/>
              </a:prstGeom>
              <a:solidFill>
                <a:srgbClr val="FFFF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위쪽 화살표 72"/>
              <p:cNvSpPr/>
              <p:nvPr/>
            </p:nvSpPr>
            <p:spPr>
              <a:xfrm>
                <a:off x="7539141" y="6032154"/>
                <a:ext cx="484632" cy="500767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1251015" y="2987805"/>
              <a:ext cx="1345323" cy="1345323"/>
              <a:chOff x="6687208" y="2014044"/>
              <a:chExt cx="1345323" cy="1345323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6687208" y="2014044"/>
                <a:ext cx="1345323" cy="1345323"/>
                <a:chOff x="6687208" y="2014044"/>
                <a:chExt cx="1345323" cy="1345323"/>
              </a:xfrm>
            </p:grpSpPr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6687208" y="2014044"/>
                  <a:ext cx="1345323" cy="1345323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8" name="Picture 6" descr="https://marketplace.canva.com/MACKT4dmBZU/1/thumbnail_large/canva-seedling-plant-icon-MACKT4dmBZU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82195" y="2184030"/>
                  <a:ext cx="1005351" cy="10053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6" name="위쪽 화살표 65"/>
              <p:cNvSpPr/>
              <p:nvPr/>
            </p:nvSpPr>
            <p:spPr>
              <a:xfrm>
                <a:off x="7539141" y="2765862"/>
                <a:ext cx="484632" cy="500767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6570558" y="4405508"/>
              <a:ext cx="1345323" cy="1345323"/>
              <a:chOff x="6687208" y="2014044"/>
              <a:chExt cx="1345323" cy="1345323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6687208" y="2014044"/>
                <a:ext cx="1345323" cy="1345323"/>
                <a:chOff x="6687208" y="2014044"/>
                <a:chExt cx="1345323" cy="1345323"/>
              </a:xfrm>
            </p:grpSpPr>
            <p:sp>
              <p:nvSpPr>
                <p:cNvPr id="63" name="모서리가 둥근 직사각형 62"/>
                <p:cNvSpPr/>
                <p:nvPr/>
              </p:nvSpPr>
              <p:spPr>
                <a:xfrm>
                  <a:off x="6687208" y="2014044"/>
                  <a:ext cx="1345323" cy="1345323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4" name="Picture 6" descr="https://marketplace.canva.com/MACKT4dmBZU/1/thumbnail_large/canva-seedling-plant-icon-MACKT4dmBZU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82195" y="2184030"/>
                  <a:ext cx="1005351" cy="10053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2" name="위쪽 화살표 61"/>
              <p:cNvSpPr/>
              <p:nvPr/>
            </p:nvSpPr>
            <p:spPr>
              <a:xfrm>
                <a:off x="7539141" y="2097520"/>
                <a:ext cx="484632" cy="1169109"/>
              </a:xfrm>
              <a:prstGeom prst="upArrow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691325" y="3473580"/>
              <a:ext cx="2090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  <a:r>
                <a:rPr lang="ko-KR" altLang="en-US" smtClean="0"/>
                <a:t>단계 버프 아이템</a:t>
              </a:r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91324" y="4927868"/>
              <a:ext cx="2090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  <a:r>
                <a:rPr lang="ko-KR" altLang="en-US" smtClean="0"/>
                <a:t>단계 버프 아이템</a:t>
              </a:r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997754" y="3543993"/>
              <a:ext cx="2090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  <a:r>
                <a:rPr lang="ko-KR" altLang="en-US" smtClean="0"/>
                <a:t>단계 버프 아이템</a:t>
              </a:r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7754" y="4888872"/>
              <a:ext cx="2090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  <a:r>
                <a:rPr lang="ko-KR" altLang="en-US" smtClean="0"/>
                <a:t>단계 버프 아이템</a:t>
              </a:r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46002" y="-189523"/>
            <a:ext cx="8190463" cy="2578147"/>
            <a:chOff x="1346002" y="-189523"/>
            <a:chExt cx="8190463" cy="2578147"/>
          </a:xfrm>
        </p:grpSpPr>
        <p:grpSp>
          <p:nvGrpSpPr>
            <p:cNvPr id="78" name="그룹 77"/>
            <p:cNvGrpSpPr/>
            <p:nvPr/>
          </p:nvGrpSpPr>
          <p:grpSpPr>
            <a:xfrm>
              <a:off x="1346002" y="327967"/>
              <a:ext cx="8190463" cy="2060657"/>
              <a:chOff x="2247200" y="3158260"/>
              <a:chExt cx="8190463" cy="2060657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87" t="11667" r="5675"/>
              <a:stretch/>
            </p:blipFill>
            <p:spPr>
              <a:xfrm>
                <a:off x="2247200" y="3197895"/>
                <a:ext cx="1371600" cy="1514474"/>
              </a:xfrm>
              <a:prstGeom prst="rect">
                <a:avLst/>
              </a:prstGeom>
            </p:spPr>
          </p:pic>
          <p:grpSp>
            <p:nvGrpSpPr>
              <p:cNvPr id="80" name="그룹 79"/>
              <p:cNvGrpSpPr/>
              <p:nvPr/>
            </p:nvGrpSpPr>
            <p:grpSpPr>
              <a:xfrm>
                <a:off x="4381638" y="3158260"/>
                <a:ext cx="1274478" cy="1593744"/>
                <a:chOff x="1113303" y="2946331"/>
                <a:chExt cx="1274478" cy="1593744"/>
              </a:xfrm>
            </p:grpSpPr>
            <p:sp>
              <p:nvSpPr>
                <p:cNvPr id="132" name="아래쪽 화살표 131"/>
                <p:cNvSpPr/>
                <p:nvPr/>
              </p:nvSpPr>
              <p:spPr>
                <a:xfrm rot="10800000">
                  <a:off x="1381397" y="2946331"/>
                  <a:ext cx="780507" cy="978408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/>
                <p:cNvSpPr/>
                <p:nvPr/>
              </p:nvSpPr>
              <p:spPr>
                <a:xfrm>
                  <a:off x="1314450" y="3467539"/>
                  <a:ext cx="914400" cy="914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4" name="Picture 18" descr="http://www.sutherlandproduce.com/images/grow-icon.pn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07" t="15808" r="1059" b="16458"/>
                <a:stretch/>
              </p:blipFill>
              <p:spPr bwMode="auto">
                <a:xfrm>
                  <a:off x="1474976" y="3670974"/>
                  <a:ext cx="658980" cy="4823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35" name="그룹 134"/>
                <p:cNvGrpSpPr/>
                <p:nvPr/>
              </p:nvGrpSpPr>
              <p:grpSpPr>
                <a:xfrm>
                  <a:off x="1113303" y="3390333"/>
                  <a:ext cx="1274478" cy="1149742"/>
                  <a:chOff x="1113303" y="3390333"/>
                  <a:chExt cx="1274478" cy="1149742"/>
                </a:xfrm>
              </p:grpSpPr>
              <p:sp>
                <p:nvSpPr>
                  <p:cNvPr id="137" name="타원 136"/>
                  <p:cNvSpPr/>
                  <p:nvPr/>
                </p:nvSpPr>
                <p:spPr>
                  <a:xfrm>
                    <a:off x="2067289" y="3390333"/>
                    <a:ext cx="320492" cy="320492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타원 137"/>
                  <p:cNvSpPr/>
                  <p:nvPr/>
                </p:nvSpPr>
                <p:spPr>
                  <a:xfrm>
                    <a:off x="1116528" y="4181079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타원 138"/>
                  <p:cNvSpPr/>
                  <p:nvPr/>
                </p:nvSpPr>
                <p:spPr>
                  <a:xfrm>
                    <a:off x="1911009" y="3900042"/>
                    <a:ext cx="264869" cy="264869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타원 139"/>
                  <p:cNvSpPr/>
                  <p:nvPr/>
                </p:nvSpPr>
                <p:spPr>
                  <a:xfrm>
                    <a:off x="1113303" y="3665425"/>
                    <a:ext cx="469233" cy="469233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타원 140"/>
                  <p:cNvSpPr/>
                  <p:nvPr/>
                </p:nvSpPr>
                <p:spPr>
                  <a:xfrm>
                    <a:off x="1590669" y="4187534"/>
                    <a:ext cx="352541" cy="352541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2" name="타원 141"/>
                  <p:cNvSpPr/>
                  <p:nvPr/>
                </p:nvSpPr>
                <p:spPr>
                  <a:xfrm>
                    <a:off x="1408030" y="3408313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" name="타원 142"/>
                  <p:cNvSpPr/>
                  <p:nvPr/>
                </p:nvSpPr>
                <p:spPr>
                  <a:xfrm>
                    <a:off x="2029469" y="4228817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36" name="위쪽 화살표 135"/>
                <p:cNvSpPr/>
                <p:nvPr/>
              </p:nvSpPr>
              <p:spPr>
                <a:xfrm>
                  <a:off x="1804466" y="3951139"/>
                  <a:ext cx="177606" cy="183519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1" name="그룹 80"/>
              <p:cNvGrpSpPr/>
              <p:nvPr/>
            </p:nvGrpSpPr>
            <p:grpSpPr>
              <a:xfrm>
                <a:off x="5975487" y="3158260"/>
                <a:ext cx="1274478" cy="1593744"/>
                <a:chOff x="5975487" y="3181455"/>
                <a:chExt cx="1274478" cy="1593744"/>
              </a:xfrm>
            </p:grpSpPr>
            <p:grpSp>
              <p:nvGrpSpPr>
                <p:cNvPr id="117" name="그룹 116"/>
                <p:cNvGrpSpPr/>
                <p:nvPr/>
              </p:nvGrpSpPr>
              <p:grpSpPr>
                <a:xfrm>
                  <a:off x="5975487" y="3181455"/>
                  <a:ext cx="1274478" cy="1593744"/>
                  <a:chOff x="1113303" y="2946331"/>
                  <a:chExt cx="1274478" cy="1593744"/>
                </a:xfrm>
              </p:grpSpPr>
              <p:sp>
                <p:nvSpPr>
                  <p:cNvPr id="121" name="아래쪽 화살표 120"/>
                  <p:cNvSpPr/>
                  <p:nvPr/>
                </p:nvSpPr>
                <p:spPr>
                  <a:xfrm rot="10800000">
                    <a:off x="1381397" y="2946331"/>
                    <a:ext cx="780507" cy="978408"/>
                  </a:xfrm>
                  <a:prstGeom prst="downArrow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2" name="타원 121"/>
                  <p:cNvSpPr/>
                  <p:nvPr/>
                </p:nvSpPr>
                <p:spPr>
                  <a:xfrm>
                    <a:off x="1314450" y="3467539"/>
                    <a:ext cx="914400" cy="914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23" name="Picture 18" descr="http://www.sutherlandproduce.com/images/grow-icon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07" t="15808" r="1059" b="16458"/>
                  <a:stretch/>
                </p:blipFill>
                <p:spPr bwMode="auto">
                  <a:xfrm>
                    <a:off x="1474976" y="3670974"/>
                    <a:ext cx="658980" cy="4823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24" name="그룹 123"/>
                  <p:cNvGrpSpPr/>
                  <p:nvPr/>
                </p:nvGrpSpPr>
                <p:grpSpPr>
                  <a:xfrm>
                    <a:off x="1113303" y="3390333"/>
                    <a:ext cx="1274478" cy="1149742"/>
                    <a:chOff x="1113303" y="3390333"/>
                    <a:chExt cx="1274478" cy="1149742"/>
                  </a:xfrm>
                </p:grpSpPr>
                <p:sp>
                  <p:nvSpPr>
                    <p:cNvPr id="125" name="타원 124"/>
                    <p:cNvSpPr/>
                    <p:nvPr/>
                  </p:nvSpPr>
                  <p:spPr>
                    <a:xfrm>
                      <a:off x="2067289" y="3390333"/>
                      <a:ext cx="320492" cy="320492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6" name="타원 125"/>
                    <p:cNvSpPr/>
                    <p:nvPr/>
                  </p:nvSpPr>
                  <p:spPr>
                    <a:xfrm>
                      <a:off x="1116528" y="4181079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7" name="타원 126"/>
                    <p:cNvSpPr/>
                    <p:nvPr/>
                  </p:nvSpPr>
                  <p:spPr>
                    <a:xfrm>
                      <a:off x="1911009" y="3900042"/>
                      <a:ext cx="264869" cy="2648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타원 127"/>
                    <p:cNvSpPr/>
                    <p:nvPr/>
                  </p:nvSpPr>
                  <p:spPr>
                    <a:xfrm>
                      <a:off x="1113303" y="3665425"/>
                      <a:ext cx="469233" cy="46923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9" name="타원 128"/>
                    <p:cNvSpPr/>
                    <p:nvPr/>
                  </p:nvSpPr>
                  <p:spPr>
                    <a:xfrm>
                      <a:off x="1590669" y="4187534"/>
                      <a:ext cx="352541" cy="352541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0" name="타원 129"/>
                    <p:cNvSpPr/>
                    <p:nvPr/>
                  </p:nvSpPr>
                  <p:spPr>
                    <a:xfrm>
                      <a:off x="1408030" y="3408313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1" name="타원 130"/>
                    <p:cNvSpPr/>
                    <p:nvPr/>
                  </p:nvSpPr>
                  <p:spPr>
                    <a:xfrm>
                      <a:off x="2029469" y="4228817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18" name="그룹 117"/>
                <p:cNvGrpSpPr/>
                <p:nvPr/>
              </p:nvGrpSpPr>
              <p:grpSpPr>
                <a:xfrm>
                  <a:off x="6678430" y="4096188"/>
                  <a:ext cx="177606" cy="285489"/>
                  <a:chOff x="9286875" y="6066412"/>
                  <a:chExt cx="177606" cy="285489"/>
                </a:xfrm>
              </p:grpSpPr>
              <p:sp>
                <p:nvSpPr>
                  <p:cNvPr id="119" name="위쪽 화살표 118"/>
                  <p:cNvSpPr/>
                  <p:nvPr/>
                </p:nvSpPr>
                <p:spPr>
                  <a:xfrm>
                    <a:off x="9286875" y="6066412"/>
                    <a:ext cx="177606" cy="183519"/>
                  </a:xfrm>
                  <a:prstGeom prst="up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0" name="위쪽 화살표 119"/>
                  <p:cNvSpPr/>
                  <p:nvPr/>
                </p:nvSpPr>
                <p:spPr>
                  <a:xfrm>
                    <a:off x="9286875" y="6168382"/>
                    <a:ext cx="177606" cy="183519"/>
                  </a:xfrm>
                  <a:prstGeom prst="upArrow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2" name="그룹 81"/>
              <p:cNvGrpSpPr/>
              <p:nvPr/>
            </p:nvGrpSpPr>
            <p:grpSpPr>
              <a:xfrm>
                <a:off x="7569336" y="3158260"/>
                <a:ext cx="1274478" cy="1593744"/>
                <a:chOff x="7569336" y="3181455"/>
                <a:chExt cx="1274478" cy="1593744"/>
              </a:xfrm>
            </p:grpSpPr>
            <p:grpSp>
              <p:nvGrpSpPr>
                <p:cNvPr id="101" name="그룹 100"/>
                <p:cNvGrpSpPr/>
                <p:nvPr/>
              </p:nvGrpSpPr>
              <p:grpSpPr>
                <a:xfrm>
                  <a:off x="7569336" y="3181455"/>
                  <a:ext cx="1274478" cy="1593744"/>
                  <a:chOff x="1113303" y="2946331"/>
                  <a:chExt cx="1274478" cy="1593744"/>
                </a:xfrm>
              </p:grpSpPr>
              <p:sp>
                <p:nvSpPr>
                  <p:cNvPr id="106" name="아래쪽 화살표 105"/>
                  <p:cNvSpPr/>
                  <p:nvPr/>
                </p:nvSpPr>
                <p:spPr>
                  <a:xfrm rot="10800000">
                    <a:off x="1381397" y="2946331"/>
                    <a:ext cx="780507" cy="978408"/>
                  </a:xfrm>
                  <a:prstGeom prst="downArrow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타원 106"/>
                  <p:cNvSpPr/>
                  <p:nvPr/>
                </p:nvSpPr>
                <p:spPr>
                  <a:xfrm>
                    <a:off x="1314450" y="3467539"/>
                    <a:ext cx="914400" cy="914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08" name="Picture 18" descr="http://www.sutherlandproduce.com/images/grow-icon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07" t="15808" r="1059" b="16458"/>
                  <a:stretch/>
                </p:blipFill>
                <p:spPr bwMode="auto">
                  <a:xfrm>
                    <a:off x="1474976" y="3670974"/>
                    <a:ext cx="658980" cy="4823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09" name="그룹 108"/>
                  <p:cNvGrpSpPr/>
                  <p:nvPr/>
                </p:nvGrpSpPr>
                <p:grpSpPr>
                  <a:xfrm>
                    <a:off x="1113303" y="3390333"/>
                    <a:ext cx="1274478" cy="1149742"/>
                    <a:chOff x="1113303" y="3390333"/>
                    <a:chExt cx="1274478" cy="1149742"/>
                  </a:xfrm>
                </p:grpSpPr>
                <p:sp>
                  <p:nvSpPr>
                    <p:cNvPr id="110" name="타원 109"/>
                    <p:cNvSpPr/>
                    <p:nvPr/>
                  </p:nvSpPr>
                  <p:spPr>
                    <a:xfrm>
                      <a:off x="2067289" y="3390333"/>
                      <a:ext cx="320492" cy="320492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타원 110"/>
                    <p:cNvSpPr/>
                    <p:nvPr/>
                  </p:nvSpPr>
                  <p:spPr>
                    <a:xfrm>
                      <a:off x="1116528" y="4181079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타원 111"/>
                    <p:cNvSpPr/>
                    <p:nvPr/>
                  </p:nvSpPr>
                  <p:spPr>
                    <a:xfrm>
                      <a:off x="1911009" y="3900042"/>
                      <a:ext cx="264869" cy="2648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타원 112"/>
                    <p:cNvSpPr/>
                    <p:nvPr/>
                  </p:nvSpPr>
                  <p:spPr>
                    <a:xfrm>
                      <a:off x="1113303" y="3665425"/>
                      <a:ext cx="469233" cy="46923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4" name="타원 113"/>
                    <p:cNvSpPr/>
                    <p:nvPr/>
                  </p:nvSpPr>
                  <p:spPr>
                    <a:xfrm>
                      <a:off x="1590669" y="4187534"/>
                      <a:ext cx="352541" cy="352541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타원 114"/>
                    <p:cNvSpPr/>
                    <p:nvPr/>
                  </p:nvSpPr>
                  <p:spPr>
                    <a:xfrm>
                      <a:off x="1408030" y="3408313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타원 115"/>
                    <p:cNvSpPr/>
                    <p:nvPr/>
                  </p:nvSpPr>
                  <p:spPr>
                    <a:xfrm>
                      <a:off x="2029469" y="4228817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grpSp>
              <p:nvGrpSpPr>
                <p:cNvPr id="102" name="그룹 101"/>
                <p:cNvGrpSpPr/>
                <p:nvPr/>
              </p:nvGrpSpPr>
              <p:grpSpPr>
                <a:xfrm>
                  <a:off x="8315420" y="3985026"/>
                  <a:ext cx="177606" cy="378416"/>
                  <a:chOff x="11231549" y="5457286"/>
                  <a:chExt cx="177606" cy="378416"/>
                </a:xfrm>
              </p:grpSpPr>
              <p:sp>
                <p:nvSpPr>
                  <p:cNvPr id="103" name="위쪽 화살표 102"/>
                  <p:cNvSpPr/>
                  <p:nvPr/>
                </p:nvSpPr>
                <p:spPr>
                  <a:xfrm>
                    <a:off x="11231549" y="5457286"/>
                    <a:ext cx="177606" cy="183519"/>
                  </a:xfrm>
                  <a:prstGeom prst="upArrow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4" name="위쪽 화살표 103"/>
                  <p:cNvSpPr/>
                  <p:nvPr/>
                </p:nvSpPr>
                <p:spPr>
                  <a:xfrm>
                    <a:off x="11231549" y="5559256"/>
                    <a:ext cx="177606" cy="183519"/>
                  </a:xfrm>
                  <a:prstGeom prst="upArrow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위쪽 화살표 104"/>
                  <p:cNvSpPr/>
                  <p:nvPr/>
                </p:nvSpPr>
                <p:spPr>
                  <a:xfrm>
                    <a:off x="11231549" y="5652183"/>
                    <a:ext cx="177606" cy="183519"/>
                  </a:xfrm>
                  <a:prstGeom prst="upArrow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3" name="그룹 82"/>
              <p:cNvGrpSpPr/>
              <p:nvPr/>
            </p:nvGrpSpPr>
            <p:grpSpPr>
              <a:xfrm>
                <a:off x="9163185" y="3158260"/>
                <a:ext cx="1274478" cy="1593744"/>
                <a:chOff x="9163185" y="5038830"/>
                <a:chExt cx="1274478" cy="1593744"/>
              </a:xfrm>
            </p:grpSpPr>
            <p:grpSp>
              <p:nvGrpSpPr>
                <p:cNvPr id="88" name="그룹 87"/>
                <p:cNvGrpSpPr/>
                <p:nvPr/>
              </p:nvGrpSpPr>
              <p:grpSpPr>
                <a:xfrm>
                  <a:off x="9163185" y="5038830"/>
                  <a:ext cx="1274478" cy="1593744"/>
                  <a:chOff x="1113303" y="2946331"/>
                  <a:chExt cx="1274478" cy="1593744"/>
                </a:xfrm>
              </p:grpSpPr>
              <p:sp>
                <p:nvSpPr>
                  <p:cNvPr id="90" name="아래쪽 화살표 89"/>
                  <p:cNvSpPr/>
                  <p:nvPr/>
                </p:nvSpPr>
                <p:spPr>
                  <a:xfrm rot="10800000">
                    <a:off x="1381397" y="2946331"/>
                    <a:ext cx="780507" cy="978408"/>
                  </a:xfrm>
                  <a:prstGeom prst="downArrow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1" name="타원 90"/>
                  <p:cNvSpPr/>
                  <p:nvPr/>
                </p:nvSpPr>
                <p:spPr>
                  <a:xfrm>
                    <a:off x="1314450" y="3467539"/>
                    <a:ext cx="914400" cy="9144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92" name="Picture 18" descr="http://www.sutherlandproduce.com/images/grow-icon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07" t="15808" r="1059" b="16458"/>
                  <a:stretch/>
                </p:blipFill>
                <p:spPr bwMode="auto">
                  <a:xfrm>
                    <a:off x="1474976" y="3670974"/>
                    <a:ext cx="658980" cy="4823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93" name="그룹 92"/>
                  <p:cNvGrpSpPr/>
                  <p:nvPr/>
                </p:nvGrpSpPr>
                <p:grpSpPr>
                  <a:xfrm>
                    <a:off x="1113303" y="3390333"/>
                    <a:ext cx="1274478" cy="1149742"/>
                    <a:chOff x="1113303" y="3390333"/>
                    <a:chExt cx="1274478" cy="1149742"/>
                  </a:xfrm>
                </p:grpSpPr>
                <p:sp>
                  <p:nvSpPr>
                    <p:cNvPr id="94" name="타원 93"/>
                    <p:cNvSpPr/>
                    <p:nvPr/>
                  </p:nvSpPr>
                  <p:spPr>
                    <a:xfrm>
                      <a:off x="2067289" y="3390333"/>
                      <a:ext cx="320492" cy="320492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타원 94"/>
                    <p:cNvSpPr/>
                    <p:nvPr/>
                  </p:nvSpPr>
                  <p:spPr>
                    <a:xfrm>
                      <a:off x="1116528" y="4181079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타원 95"/>
                    <p:cNvSpPr/>
                    <p:nvPr/>
                  </p:nvSpPr>
                  <p:spPr>
                    <a:xfrm>
                      <a:off x="1911009" y="3900042"/>
                      <a:ext cx="264869" cy="264869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7" name="타원 96"/>
                    <p:cNvSpPr/>
                    <p:nvPr/>
                  </p:nvSpPr>
                  <p:spPr>
                    <a:xfrm>
                      <a:off x="1113303" y="3665425"/>
                      <a:ext cx="469233" cy="46923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타원 97"/>
                    <p:cNvSpPr/>
                    <p:nvPr/>
                  </p:nvSpPr>
                  <p:spPr>
                    <a:xfrm>
                      <a:off x="1590669" y="4187534"/>
                      <a:ext cx="352541" cy="352541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타원 98"/>
                    <p:cNvSpPr/>
                    <p:nvPr/>
                  </p:nvSpPr>
                  <p:spPr>
                    <a:xfrm>
                      <a:off x="1408030" y="3408313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0" name="타원 99"/>
                    <p:cNvSpPr/>
                    <p:nvPr/>
                  </p:nvSpPr>
                  <p:spPr>
                    <a:xfrm>
                      <a:off x="2029469" y="4228817"/>
                      <a:ext cx="264869" cy="264869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  <a:effectLst>
                      <a:softEdge rad="63500"/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89" name="위쪽 화살표 88"/>
                <p:cNvSpPr/>
                <p:nvPr/>
              </p:nvSpPr>
              <p:spPr>
                <a:xfrm>
                  <a:off x="9864202" y="5803324"/>
                  <a:ext cx="177606" cy="428449"/>
                </a:xfrm>
                <a:prstGeom prst="up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4600468" y="4849585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/>
                  <a:t>1</a:t>
                </a:r>
                <a:r>
                  <a:rPr lang="ko-KR" altLang="en-US" sz="900" smtClean="0"/>
                  <a:t>단계</a:t>
                </a:r>
                <a:endParaRPr lang="en-US" altLang="ko-KR" sz="900" dirty="0" smtClean="0"/>
              </a:p>
              <a:p>
                <a:pPr algn="ctr"/>
                <a:r>
                  <a:rPr lang="ko-KR" altLang="en-US" sz="900" smtClean="0"/>
                  <a:t>버프 아이템</a:t>
                </a:r>
                <a:endParaRPr lang="ko-KR" altLang="en-US" sz="90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176634" y="4849585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/>
                  <a:t>2</a:t>
                </a:r>
                <a:r>
                  <a:rPr lang="ko-KR" altLang="en-US" sz="900" smtClean="0"/>
                  <a:t>단계</a:t>
                </a:r>
                <a:endParaRPr lang="en-US" altLang="ko-KR" sz="900" dirty="0" smtClean="0"/>
              </a:p>
              <a:p>
                <a:pPr algn="ctr"/>
                <a:r>
                  <a:rPr lang="ko-KR" altLang="en-US" sz="900" dirty="0" err="1" smtClean="0"/>
                  <a:t>버프</a:t>
                </a:r>
                <a:r>
                  <a:rPr lang="ko-KR" altLang="en-US" sz="900" dirty="0" smtClean="0"/>
                  <a:t> 아이템</a:t>
                </a:r>
                <a:endParaRPr lang="ko-KR" altLang="en-US" sz="90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788168" y="4849585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/>
                  <a:t>3</a:t>
                </a:r>
                <a:r>
                  <a:rPr lang="ko-KR" altLang="en-US" sz="900" smtClean="0"/>
                  <a:t>단계</a:t>
                </a:r>
                <a:endParaRPr lang="en-US" altLang="ko-KR" sz="900" dirty="0" smtClean="0"/>
              </a:p>
              <a:p>
                <a:pPr algn="ctr"/>
                <a:r>
                  <a:rPr lang="ko-KR" altLang="en-US" sz="900" dirty="0" err="1" smtClean="0"/>
                  <a:t>버프</a:t>
                </a:r>
                <a:r>
                  <a:rPr lang="ko-KR" altLang="en-US" sz="900" dirty="0" smtClean="0"/>
                  <a:t> 아이템</a:t>
                </a:r>
                <a:endParaRPr lang="ko-KR" altLang="en-US" sz="9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9408689" y="4849585"/>
                <a:ext cx="801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/>
                  <a:t>4</a:t>
                </a:r>
                <a:r>
                  <a:rPr lang="ko-KR" altLang="en-US" sz="900" smtClean="0"/>
                  <a:t>단계</a:t>
                </a:r>
                <a:endParaRPr lang="en-US" altLang="ko-KR" sz="900" dirty="0" smtClean="0"/>
              </a:p>
              <a:p>
                <a:pPr algn="ctr"/>
                <a:r>
                  <a:rPr lang="ko-KR" altLang="en-US" sz="900" dirty="0" err="1" smtClean="0"/>
                  <a:t>버프</a:t>
                </a:r>
                <a:r>
                  <a:rPr lang="ko-KR" altLang="en-US" sz="900" dirty="0" smtClean="0"/>
                  <a:t> 아이템</a:t>
                </a:r>
                <a:endParaRPr lang="ko-KR" altLang="en-US" sz="900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850101" y="-189523"/>
              <a:ext cx="544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단계가 높아질 수록 업그레이드 성공률이 높아진다</a:t>
              </a:r>
              <a:r>
                <a:rPr lang="en-US" altLang="ko-KR" dirty="0" smtClean="0"/>
                <a:t>.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261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0" y="0"/>
            <a:ext cx="12973015" cy="4876800"/>
            <a:chOff x="0" y="0"/>
            <a:chExt cx="12973015" cy="48768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09088" cy="16256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25600"/>
              <a:ext cx="12973015" cy="16256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251200"/>
              <a:ext cx="5305988" cy="162560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712" y="5689600"/>
            <a:ext cx="8555589" cy="16256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951" y="3251200"/>
            <a:ext cx="6613445" cy="1625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994" y="3251200"/>
            <a:ext cx="6384957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4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8498" cy="1221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1337"/>
            <a:ext cx="6456551" cy="12213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2674"/>
            <a:ext cx="7124142" cy="12213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4012"/>
            <a:ext cx="13122917" cy="122133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85349"/>
            <a:ext cx="6094146" cy="12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0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78744" y="4150677"/>
            <a:ext cx="6179947" cy="2484968"/>
            <a:chOff x="2702116" y="2302606"/>
            <a:chExt cx="6179947" cy="2484968"/>
          </a:xfrm>
        </p:grpSpPr>
        <p:pic>
          <p:nvPicPr>
            <p:cNvPr id="1026" name="Picture 2" descr="랜덤 박스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72" t="3946" r="9636" b="4148"/>
            <a:stretch/>
          </p:blipFill>
          <p:spPr bwMode="auto">
            <a:xfrm>
              <a:off x="2702116" y="2302606"/>
              <a:ext cx="2634746" cy="248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6013619" y="2460518"/>
              <a:ext cx="2868444" cy="2169147"/>
              <a:chOff x="6013619" y="2460518"/>
              <a:chExt cx="2868444" cy="2169147"/>
            </a:xfrm>
          </p:grpSpPr>
          <p:sp>
            <p:nvSpPr>
              <p:cNvPr id="4" name="정육면체 3"/>
              <p:cNvSpPr/>
              <p:nvPr/>
            </p:nvSpPr>
            <p:spPr>
              <a:xfrm>
                <a:off x="6013619" y="2460518"/>
                <a:ext cx="2169147" cy="2169147"/>
              </a:xfrm>
              <a:prstGeom prst="cube">
                <a:avLst>
                  <a:gd name="adj" fmla="val 2576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507892" y="3064476"/>
                <a:ext cx="694421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800" b="1" dirty="0" smtClean="0"/>
                  <a:t>?</a:t>
                </a:r>
                <a:endParaRPr lang="ko-KR" altLang="en-US" sz="8800" b="1"/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7483469" y="3143397"/>
                <a:ext cx="1398594" cy="1367629"/>
                <a:chOff x="7453570" y="3352652"/>
                <a:chExt cx="1398594" cy="1367629"/>
              </a:xfrm>
            </p:grpSpPr>
            <p:pic>
              <p:nvPicPr>
                <p:cNvPr id="1028" name="Picture 4" descr="http://icons.iconarchive.com/icons/raindropmemory/down-to-earth/128/G12-Flower-Seed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96586" y="3352652"/>
                  <a:ext cx="1095780" cy="10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4" descr="http://icons.iconarchive.com/icons/raindropmemory/down-to-earth/128/G12-Flower-Seed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491242">
                  <a:off x="7453570" y="3624500"/>
                  <a:ext cx="1095780" cy="10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http://icons.iconarchive.com/icons/raindropmemory/down-to-earth/128/G12-Flower-Seed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593788">
                  <a:off x="7756384" y="3579192"/>
                  <a:ext cx="1095780" cy="10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0" name="직선 연결선 9"/>
              <p:cNvCxnSpPr/>
              <p:nvPr/>
            </p:nvCxnSpPr>
            <p:spPr>
              <a:xfrm>
                <a:off x="6310184" y="2734962"/>
                <a:ext cx="161461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7933038" y="2726724"/>
                <a:ext cx="0" cy="69000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pic>
        <p:nvPicPr>
          <p:cNvPr id="1030" name="Picture 6" descr="http://media.istockphoto.com/vectors/seed-icon-vector-id4830119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98" b="80371" l="21973" r="80273">
                        <a14:foregroundMark x1="40723" y1="31152" x2="64746" y2="55957"/>
                        <a14:foregroundMark x1="32520" y1="61426" x2="60840" y2="62598"/>
                        <a14:foregroundMark x1="35645" y1="39648" x2="29395" y2="59082"/>
                        <a14:foregroundMark x1="53125" y1="36523" x2="67480" y2="51660"/>
                        <a14:foregroundMark x1="38379" y1="39648" x2="38770" y2="58691"/>
                        <a14:foregroundMark x1="29395" y1="41992" x2="60840" y2="40820"/>
                        <a14:foregroundMark x1="28223" y1="51660" x2="38770" y2="68750"/>
                        <a14:foregroundMark x1="33301" y1="68750" x2="56641" y2="67969"/>
                        <a14:foregroundMark x1="58105" y1="69531" x2="59277" y2="50098"/>
                        <a14:foregroundMark x1="44922" y1="40430" x2="63574" y2="68359"/>
                        <a14:foregroundMark x1="69824" y1="48242" x2="26758" y2="50098"/>
                        <a14:foregroundMark x1="63965" y1="70313" x2="39941" y2="69531"/>
                        <a14:foregroundMark x1="71387" y1="42383" x2="58496" y2="30762"/>
                        <a14:foregroundMark x1="32910" y1="31836" x2="31934" y2="38379"/>
                        <a14:foregroundMark x1="31738" y1="32910" x2="30762" y2="38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1" y="319825"/>
            <a:ext cx="2122667" cy="21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s.123rf.com/450wm/vectorchef/vectorchef1507/vectorchef150712550/42968194-seed-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55" y="217931"/>
            <a:ext cx="2119061" cy="21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t2.depositphotos.com/4857955/9200/v/950/depositphotos_92007828-stock-illustration-plant-seed-flat-ico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277" y="158297"/>
            <a:ext cx="2568427" cy="256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.brainpop.com/science/diversityoflife/seedplants/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371" y="239974"/>
            <a:ext cx="1370525" cy="13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2.iconfinder.com/data/icons/seasons-linear-black/614/4916_-_Sprout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652" y="3384533"/>
            <a:ext cx="1709289" cy="17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riawa.com.au/wordpress/wp-content/uploads/2009/09/riawa%E2%80%93icon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28759" b="20911"/>
          <a:stretch/>
        </p:blipFill>
        <p:spPr bwMode="auto">
          <a:xfrm>
            <a:off x="1213438" y="3540859"/>
            <a:ext cx="922020" cy="112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thumb10.shutterstock.com/display_pic_with_logo/4351852/524678263/stock-vector-sunflower-seeds-vector-icon-eps-524678263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2318159"/>
            <a:ext cx="428625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sutherlandproduce.com/images/grow-icon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15808" r="1059" b="16458"/>
          <a:stretch/>
        </p:blipFill>
        <p:spPr bwMode="auto">
          <a:xfrm>
            <a:off x="2674169" y="3010884"/>
            <a:ext cx="658980" cy="48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068996" y="2545155"/>
            <a:ext cx="3545084" cy="2800746"/>
            <a:chOff x="4068996" y="2545155"/>
            <a:chExt cx="3545084" cy="2800746"/>
          </a:xfrm>
        </p:grpSpPr>
        <p:grpSp>
          <p:nvGrpSpPr>
            <p:cNvPr id="20" name="그룹 19"/>
            <p:cNvGrpSpPr/>
            <p:nvPr/>
          </p:nvGrpSpPr>
          <p:grpSpPr>
            <a:xfrm>
              <a:off x="4148662" y="2955453"/>
              <a:ext cx="3465418" cy="2390448"/>
              <a:chOff x="5297557" y="2391159"/>
              <a:chExt cx="3465418" cy="2390448"/>
            </a:xfrm>
          </p:grpSpPr>
          <p:pic>
            <p:nvPicPr>
              <p:cNvPr id="1046" name="Picture 22" descr="http://images.cdn3.stockunlimited.net/clipart/coffee-bean-bag_1999545.jpg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18" t="19046" r="27582" b="21755"/>
              <a:stretch/>
            </p:blipFill>
            <p:spPr bwMode="auto">
              <a:xfrm>
                <a:off x="5297557" y="2391159"/>
                <a:ext cx="868681" cy="11277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24" descr="https://thumb7.shutterstock.com/display_pic_with_logo/1141187/487510051/stock-vector-seeds-bag-icon-in-flat-style-on-a-lime-background-vector-illustration-487510051.jp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39" t="17886" r="24928" b="20747"/>
              <a:stretch/>
            </p:blipFill>
            <p:spPr bwMode="auto">
              <a:xfrm>
                <a:off x="5316186" y="3722426"/>
                <a:ext cx="777240" cy="1059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1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23550" t="25661" r="23474" b="27110"/>
              <a:stretch/>
            </p:blipFill>
            <p:spPr>
              <a:xfrm>
                <a:off x="6369840" y="3671772"/>
                <a:ext cx="1123950" cy="1004888"/>
              </a:xfrm>
              <a:prstGeom prst="rect">
                <a:avLst/>
              </a:prstGeom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6369840" y="2452595"/>
                <a:ext cx="1123950" cy="1004888"/>
                <a:chOff x="6281171" y="2379645"/>
                <a:chExt cx="1123950" cy="1004888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15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</a:blip>
                <a:srcRect l="23550" t="25661" r="23474" b="27110"/>
                <a:stretch/>
              </p:blipFill>
              <p:spPr>
                <a:xfrm>
                  <a:off x="6281171" y="2379645"/>
                  <a:ext cx="1123950" cy="1004888"/>
                </a:xfrm>
                <a:prstGeom prst="rect">
                  <a:avLst/>
                </a:prstGeom>
              </p:spPr>
            </p:pic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97300" y="2717096"/>
                  <a:ext cx="266678" cy="552404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47614" y="2717096"/>
                  <a:ext cx="266678" cy="552404"/>
                </a:xfrm>
                <a:prstGeom prst="rect">
                  <a:avLst/>
                </a:prstGeom>
              </p:spPr>
            </p:pic>
            <p:pic>
              <p:nvPicPr>
                <p:cNvPr id="1050" name="Picture 26" descr="https://iconalone.com/sites/default/files/styles/220x220/public/Seed.svg.png?itok=0O2on3E8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76736" y="2767056"/>
                  <a:ext cx="341756" cy="3417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7573226" y="2881582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/>
                  <a:t>씨앗 보상</a:t>
                </a:r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573226" y="4067350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작물 보상</a:t>
                </a:r>
                <a:endParaRPr lang="ko-KR" altLang="en-US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4068996" y="2545155"/>
              <a:ext cx="32367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씨앗 분해 보상의 경우 씨앗 그림이</a:t>
              </a:r>
              <a:r>
                <a:rPr lang="en-US" altLang="ko-KR" sz="1000" dirty="0" smtClean="0"/>
                <a:t>,</a:t>
              </a:r>
              <a:br>
                <a:rPr lang="en-US" altLang="ko-KR" sz="1000" dirty="0" smtClean="0"/>
              </a:br>
              <a:r>
                <a:rPr lang="ko-KR" altLang="en-US" sz="1000" smtClean="0"/>
                <a:t>작물 분해 보상의 경우 작물 그림이 그려진 봉지 형태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3954064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" t="14310" r="63291" b="37878"/>
          <a:stretch/>
        </p:blipFill>
        <p:spPr>
          <a:xfrm>
            <a:off x="91568" y="1654759"/>
            <a:ext cx="1352550" cy="1352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89" y="154889"/>
            <a:ext cx="1353429" cy="1353429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2247200" y="3158260"/>
            <a:ext cx="8190463" cy="2060657"/>
            <a:chOff x="2247200" y="3158260"/>
            <a:chExt cx="8190463" cy="206065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7" t="11667" r="5675"/>
            <a:stretch/>
          </p:blipFill>
          <p:spPr>
            <a:xfrm>
              <a:off x="2247200" y="3197895"/>
              <a:ext cx="1371600" cy="1514474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4381638" y="3158260"/>
              <a:ext cx="1274478" cy="1593744"/>
              <a:chOff x="1113303" y="2946331"/>
              <a:chExt cx="1274478" cy="1593744"/>
            </a:xfrm>
          </p:grpSpPr>
          <p:sp>
            <p:nvSpPr>
              <p:cNvPr id="9" name="아래쪽 화살표 8"/>
              <p:cNvSpPr/>
              <p:nvPr/>
            </p:nvSpPr>
            <p:spPr>
              <a:xfrm rot="10800000">
                <a:off x="1381397" y="2946331"/>
                <a:ext cx="780507" cy="978408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1314450" y="3467539"/>
                <a:ext cx="914400" cy="914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Picture 18" descr="http://www.sutherlandproduce.com/images/grow-icon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7" t="15808" r="1059" b="16458"/>
              <a:stretch/>
            </p:blipFill>
            <p:spPr bwMode="auto">
              <a:xfrm>
                <a:off x="1474976" y="3670974"/>
                <a:ext cx="658980" cy="482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1113303" y="3390333"/>
                <a:ext cx="1274478" cy="1149742"/>
                <a:chOff x="1113303" y="3390333"/>
                <a:chExt cx="1274478" cy="1149742"/>
              </a:xfrm>
            </p:grpSpPr>
            <p:sp>
              <p:nvSpPr>
                <p:cNvPr id="11" name="타원 10"/>
                <p:cNvSpPr/>
                <p:nvPr/>
              </p:nvSpPr>
              <p:spPr>
                <a:xfrm>
                  <a:off x="2067289" y="3390333"/>
                  <a:ext cx="320492" cy="320492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1116528" y="4181079"/>
                  <a:ext cx="264869" cy="26486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1911009" y="3900042"/>
                  <a:ext cx="264869" cy="264869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1113303" y="3665425"/>
                  <a:ext cx="469233" cy="46923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1590669" y="4187534"/>
                  <a:ext cx="352541" cy="352541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1408030" y="3408313"/>
                  <a:ext cx="264869" cy="26486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2029469" y="4228817"/>
                  <a:ext cx="264869" cy="26486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위쪽 화살표 23"/>
              <p:cNvSpPr/>
              <p:nvPr/>
            </p:nvSpPr>
            <p:spPr>
              <a:xfrm>
                <a:off x="1804466" y="3951139"/>
                <a:ext cx="177606" cy="183519"/>
              </a:xfrm>
              <a:prstGeom prst="up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5975487" y="3158260"/>
              <a:ext cx="1274478" cy="1593744"/>
              <a:chOff x="5975487" y="3181455"/>
              <a:chExt cx="1274478" cy="1593744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5975487" y="3181455"/>
                <a:ext cx="1274478" cy="1593744"/>
                <a:chOff x="1113303" y="2946331"/>
                <a:chExt cx="1274478" cy="1593744"/>
              </a:xfrm>
            </p:grpSpPr>
            <p:sp>
              <p:nvSpPr>
                <p:cNvPr id="29" name="아래쪽 화살표 28"/>
                <p:cNvSpPr/>
                <p:nvPr/>
              </p:nvSpPr>
              <p:spPr>
                <a:xfrm rot="10800000">
                  <a:off x="1381397" y="2946331"/>
                  <a:ext cx="780507" cy="978408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1314450" y="3467539"/>
                  <a:ext cx="914400" cy="914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1" name="Picture 18" descr="http://www.sutherlandproduce.com/images/grow-icon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07" t="15808" r="1059" b="16458"/>
                <a:stretch/>
              </p:blipFill>
              <p:spPr bwMode="auto">
                <a:xfrm>
                  <a:off x="1474976" y="3670974"/>
                  <a:ext cx="658980" cy="4823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2" name="그룹 31"/>
                <p:cNvGrpSpPr/>
                <p:nvPr/>
              </p:nvGrpSpPr>
              <p:grpSpPr>
                <a:xfrm>
                  <a:off x="1113303" y="3390333"/>
                  <a:ext cx="1274478" cy="1149742"/>
                  <a:chOff x="1113303" y="3390333"/>
                  <a:chExt cx="1274478" cy="1149742"/>
                </a:xfrm>
              </p:grpSpPr>
              <p:sp>
                <p:nvSpPr>
                  <p:cNvPr id="34" name="타원 33"/>
                  <p:cNvSpPr/>
                  <p:nvPr/>
                </p:nvSpPr>
                <p:spPr>
                  <a:xfrm>
                    <a:off x="2067289" y="3390333"/>
                    <a:ext cx="320492" cy="320492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1116528" y="4181079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1911009" y="3900042"/>
                    <a:ext cx="264869" cy="264869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>
                    <a:off x="1113303" y="3665425"/>
                    <a:ext cx="469233" cy="469233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타원 37"/>
                  <p:cNvSpPr/>
                  <p:nvPr/>
                </p:nvSpPr>
                <p:spPr>
                  <a:xfrm>
                    <a:off x="1590669" y="4187534"/>
                    <a:ext cx="352541" cy="352541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9" name="타원 38"/>
                  <p:cNvSpPr/>
                  <p:nvPr/>
                </p:nvSpPr>
                <p:spPr>
                  <a:xfrm>
                    <a:off x="1408030" y="3408313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타원 39"/>
                  <p:cNvSpPr/>
                  <p:nvPr/>
                </p:nvSpPr>
                <p:spPr>
                  <a:xfrm>
                    <a:off x="2029469" y="4228817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" name="그룹 40"/>
              <p:cNvGrpSpPr/>
              <p:nvPr/>
            </p:nvGrpSpPr>
            <p:grpSpPr>
              <a:xfrm>
                <a:off x="6678430" y="4096188"/>
                <a:ext cx="177606" cy="285489"/>
                <a:chOff x="9286875" y="6066412"/>
                <a:chExt cx="177606" cy="285489"/>
              </a:xfrm>
            </p:grpSpPr>
            <p:sp>
              <p:nvSpPr>
                <p:cNvPr id="19" name="위쪽 화살표 18"/>
                <p:cNvSpPr/>
                <p:nvPr/>
              </p:nvSpPr>
              <p:spPr>
                <a:xfrm>
                  <a:off x="9286875" y="6066412"/>
                  <a:ext cx="177606" cy="183519"/>
                </a:xfrm>
                <a:prstGeom prst="upArrow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위쪽 화살표 19"/>
                <p:cNvSpPr/>
                <p:nvPr/>
              </p:nvSpPr>
              <p:spPr>
                <a:xfrm>
                  <a:off x="9286875" y="6168382"/>
                  <a:ext cx="177606" cy="183519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8" name="그룹 67"/>
            <p:cNvGrpSpPr/>
            <p:nvPr/>
          </p:nvGrpSpPr>
          <p:grpSpPr>
            <a:xfrm>
              <a:off x="7569336" y="3158260"/>
              <a:ext cx="1274478" cy="1593744"/>
              <a:chOff x="7569336" y="3181455"/>
              <a:chExt cx="1274478" cy="1593744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569336" y="3181455"/>
                <a:ext cx="1274478" cy="1593744"/>
                <a:chOff x="1113303" y="2946331"/>
                <a:chExt cx="1274478" cy="1593744"/>
              </a:xfrm>
            </p:grpSpPr>
            <p:sp>
              <p:nvSpPr>
                <p:cNvPr id="43" name="아래쪽 화살표 42"/>
                <p:cNvSpPr/>
                <p:nvPr/>
              </p:nvSpPr>
              <p:spPr>
                <a:xfrm rot="10800000">
                  <a:off x="1381397" y="2946331"/>
                  <a:ext cx="780507" cy="978408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타원 43"/>
                <p:cNvSpPr/>
                <p:nvPr/>
              </p:nvSpPr>
              <p:spPr>
                <a:xfrm>
                  <a:off x="1314450" y="3467539"/>
                  <a:ext cx="914400" cy="914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18" descr="http://www.sutherlandproduce.com/images/grow-icon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07" t="15808" r="1059" b="16458"/>
                <a:stretch/>
              </p:blipFill>
              <p:spPr bwMode="auto">
                <a:xfrm>
                  <a:off x="1474976" y="3670974"/>
                  <a:ext cx="658980" cy="4823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6" name="그룹 45"/>
                <p:cNvGrpSpPr/>
                <p:nvPr/>
              </p:nvGrpSpPr>
              <p:grpSpPr>
                <a:xfrm>
                  <a:off x="1113303" y="3390333"/>
                  <a:ext cx="1274478" cy="1149742"/>
                  <a:chOff x="1113303" y="3390333"/>
                  <a:chExt cx="1274478" cy="1149742"/>
                </a:xfrm>
              </p:grpSpPr>
              <p:sp>
                <p:nvSpPr>
                  <p:cNvPr id="47" name="타원 46"/>
                  <p:cNvSpPr/>
                  <p:nvPr/>
                </p:nvSpPr>
                <p:spPr>
                  <a:xfrm>
                    <a:off x="2067289" y="3390333"/>
                    <a:ext cx="320492" cy="320492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1116528" y="4181079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1911009" y="3900042"/>
                    <a:ext cx="264869" cy="264869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타원 49"/>
                  <p:cNvSpPr/>
                  <p:nvPr/>
                </p:nvSpPr>
                <p:spPr>
                  <a:xfrm>
                    <a:off x="1113303" y="3665425"/>
                    <a:ext cx="469233" cy="469233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" name="타원 50"/>
                  <p:cNvSpPr/>
                  <p:nvPr/>
                </p:nvSpPr>
                <p:spPr>
                  <a:xfrm>
                    <a:off x="1590669" y="4187534"/>
                    <a:ext cx="352541" cy="352541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/>
                  <p:cNvSpPr/>
                  <p:nvPr/>
                </p:nvSpPr>
                <p:spPr>
                  <a:xfrm>
                    <a:off x="1408030" y="3408313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3" name="타원 52"/>
                  <p:cNvSpPr/>
                  <p:nvPr/>
                </p:nvSpPr>
                <p:spPr>
                  <a:xfrm>
                    <a:off x="2029469" y="4228817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4" name="그룹 53"/>
              <p:cNvGrpSpPr/>
              <p:nvPr/>
            </p:nvGrpSpPr>
            <p:grpSpPr>
              <a:xfrm>
                <a:off x="8315420" y="3985026"/>
                <a:ext cx="177606" cy="378416"/>
                <a:chOff x="11231549" y="5457286"/>
                <a:chExt cx="177606" cy="378416"/>
              </a:xfrm>
            </p:grpSpPr>
            <p:sp>
              <p:nvSpPr>
                <p:cNvPr id="21" name="위쪽 화살표 20"/>
                <p:cNvSpPr/>
                <p:nvPr/>
              </p:nvSpPr>
              <p:spPr>
                <a:xfrm>
                  <a:off x="11231549" y="5457286"/>
                  <a:ext cx="177606" cy="183519"/>
                </a:xfrm>
                <a:prstGeom prst="upArrow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위쪽 화살표 21"/>
                <p:cNvSpPr/>
                <p:nvPr/>
              </p:nvSpPr>
              <p:spPr>
                <a:xfrm>
                  <a:off x="11231549" y="5559256"/>
                  <a:ext cx="177606" cy="183519"/>
                </a:xfrm>
                <a:prstGeom prst="upArrow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위쪽 화살표 22"/>
                <p:cNvSpPr/>
                <p:nvPr/>
              </p:nvSpPr>
              <p:spPr>
                <a:xfrm>
                  <a:off x="11231549" y="5652183"/>
                  <a:ext cx="177606" cy="183519"/>
                </a:xfrm>
                <a:prstGeom prst="up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7" name="그룹 66"/>
            <p:cNvGrpSpPr/>
            <p:nvPr/>
          </p:nvGrpSpPr>
          <p:grpSpPr>
            <a:xfrm>
              <a:off x="9163185" y="3158260"/>
              <a:ext cx="1274478" cy="1593744"/>
              <a:chOff x="9163185" y="5038830"/>
              <a:chExt cx="1274478" cy="1593744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9163185" y="5038830"/>
                <a:ext cx="1274478" cy="1593744"/>
                <a:chOff x="1113303" y="2946331"/>
                <a:chExt cx="1274478" cy="1593744"/>
              </a:xfrm>
            </p:grpSpPr>
            <p:sp>
              <p:nvSpPr>
                <p:cNvPr id="56" name="아래쪽 화살표 55"/>
                <p:cNvSpPr/>
                <p:nvPr/>
              </p:nvSpPr>
              <p:spPr>
                <a:xfrm rot="10800000">
                  <a:off x="1381397" y="2946331"/>
                  <a:ext cx="780507" cy="978408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1314450" y="3467539"/>
                  <a:ext cx="914400" cy="9144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Picture 18" descr="http://www.sutherlandproduce.com/images/grow-icon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07" t="15808" r="1059" b="16458"/>
                <a:stretch/>
              </p:blipFill>
              <p:spPr bwMode="auto">
                <a:xfrm>
                  <a:off x="1474976" y="3670974"/>
                  <a:ext cx="658980" cy="4823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9" name="그룹 58"/>
                <p:cNvGrpSpPr/>
                <p:nvPr/>
              </p:nvGrpSpPr>
              <p:grpSpPr>
                <a:xfrm>
                  <a:off x="1113303" y="3390333"/>
                  <a:ext cx="1274478" cy="1149742"/>
                  <a:chOff x="1113303" y="3390333"/>
                  <a:chExt cx="1274478" cy="1149742"/>
                </a:xfrm>
              </p:grpSpPr>
              <p:sp>
                <p:nvSpPr>
                  <p:cNvPr id="60" name="타원 59"/>
                  <p:cNvSpPr/>
                  <p:nvPr/>
                </p:nvSpPr>
                <p:spPr>
                  <a:xfrm>
                    <a:off x="2067289" y="3390333"/>
                    <a:ext cx="320492" cy="320492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" name="타원 60"/>
                  <p:cNvSpPr/>
                  <p:nvPr/>
                </p:nvSpPr>
                <p:spPr>
                  <a:xfrm>
                    <a:off x="1116528" y="4181079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타원 61"/>
                  <p:cNvSpPr/>
                  <p:nvPr/>
                </p:nvSpPr>
                <p:spPr>
                  <a:xfrm>
                    <a:off x="1911009" y="3900042"/>
                    <a:ext cx="264869" cy="264869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타원 62"/>
                  <p:cNvSpPr/>
                  <p:nvPr/>
                </p:nvSpPr>
                <p:spPr>
                  <a:xfrm>
                    <a:off x="1113303" y="3665425"/>
                    <a:ext cx="469233" cy="469233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타원 63"/>
                  <p:cNvSpPr/>
                  <p:nvPr/>
                </p:nvSpPr>
                <p:spPr>
                  <a:xfrm>
                    <a:off x="1590669" y="4187534"/>
                    <a:ext cx="352541" cy="352541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5" name="타원 64"/>
                  <p:cNvSpPr/>
                  <p:nvPr/>
                </p:nvSpPr>
                <p:spPr>
                  <a:xfrm>
                    <a:off x="1408030" y="3408313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6" name="타원 65"/>
                  <p:cNvSpPr/>
                  <p:nvPr/>
                </p:nvSpPr>
                <p:spPr>
                  <a:xfrm>
                    <a:off x="2029469" y="4228817"/>
                    <a:ext cx="264869" cy="264869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softEdge rad="635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5" name="위쪽 화살표 24"/>
              <p:cNvSpPr/>
              <p:nvPr/>
            </p:nvSpPr>
            <p:spPr>
              <a:xfrm>
                <a:off x="9864202" y="5803324"/>
                <a:ext cx="177606" cy="428449"/>
              </a:xfrm>
              <a:prstGeom prst="upArrow">
                <a:avLst/>
              </a:prstGeom>
              <a:solidFill>
                <a:srgbClr val="FF00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4600468" y="484958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 smtClean="0"/>
                <a:t>1</a:t>
              </a:r>
              <a:r>
                <a:rPr lang="ko-KR" altLang="en-US" sz="900" smtClean="0"/>
                <a:t>단계</a:t>
              </a:r>
              <a:endParaRPr lang="en-US" altLang="ko-KR" sz="900" dirty="0" smtClean="0"/>
            </a:p>
            <a:p>
              <a:pPr algn="ctr"/>
              <a:r>
                <a:rPr lang="ko-KR" altLang="en-US" sz="900" smtClean="0"/>
                <a:t>버프 아이템</a:t>
              </a:r>
              <a:endParaRPr lang="ko-KR" altLang="en-US" sz="9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76634" y="484958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2</a:t>
              </a:r>
              <a:r>
                <a:rPr lang="ko-KR" altLang="en-US" sz="900" smtClean="0"/>
                <a:t>단계</a:t>
              </a:r>
              <a:endParaRPr lang="en-US" altLang="ko-KR" sz="900" dirty="0" smtClean="0"/>
            </a:p>
            <a:p>
              <a:pPr algn="ctr"/>
              <a:r>
                <a:rPr lang="ko-KR" altLang="en-US" sz="900" dirty="0" err="1" smtClean="0"/>
                <a:t>버프</a:t>
              </a:r>
              <a:r>
                <a:rPr lang="ko-KR" altLang="en-US" sz="900" dirty="0" smtClean="0"/>
                <a:t> 아이템</a:t>
              </a:r>
              <a:endParaRPr lang="ko-KR" altLang="en-US" sz="9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788168" y="484958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3</a:t>
              </a:r>
              <a:r>
                <a:rPr lang="ko-KR" altLang="en-US" sz="900" smtClean="0"/>
                <a:t>단계</a:t>
              </a:r>
              <a:endParaRPr lang="en-US" altLang="ko-KR" sz="900" dirty="0" smtClean="0"/>
            </a:p>
            <a:p>
              <a:pPr algn="ctr"/>
              <a:r>
                <a:rPr lang="ko-KR" altLang="en-US" sz="900" dirty="0" err="1" smtClean="0"/>
                <a:t>버프</a:t>
              </a:r>
              <a:r>
                <a:rPr lang="ko-KR" altLang="en-US" sz="900" dirty="0" smtClean="0"/>
                <a:t> 아이템</a:t>
              </a:r>
              <a:endParaRPr lang="ko-KR" altLang="en-US" sz="9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408689" y="4849585"/>
              <a:ext cx="801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/>
                <a:t>4</a:t>
              </a:r>
              <a:r>
                <a:rPr lang="ko-KR" altLang="en-US" sz="900" smtClean="0"/>
                <a:t>단계</a:t>
              </a:r>
              <a:endParaRPr lang="en-US" altLang="ko-KR" sz="900" dirty="0" smtClean="0"/>
            </a:p>
            <a:p>
              <a:pPr algn="ctr"/>
              <a:r>
                <a:rPr lang="ko-KR" altLang="en-US" sz="900" dirty="0" err="1" smtClean="0"/>
                <a:t>버프</a:t>
              </a:r>
              <a:r>
                <a:rPr lang="ko-KR" altLang="en-US" sz="900" dirty="0" smtClean="0"/>
                <a:t> 아이템</a:t>
              </a:r>
              <a:endParaRPr lang="ko-KR" altLang="en-US" sz="9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27602" y="304763"/>
            <a:ext cx="4443357" cy="2062940"/>
            <a:chOff x="7569336" y="154889"/>
            <a:chExt cx="4443357" cy="2062940"/>
          </a:xfrm>
        </p:grpSpPr>
        <p:pic>
          <p:nvPicPr>
            <p:cNvPr id="79" name="그림 78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336" y="154889"/>
              <a:ext cx="4413885" cy="1499870"/>
            </a:xfrm>
            <a:prstGeom prst="rect">
              <a:avLst/>
            </a:prstGeom>
            <a:noFill/>
          </p:spPr>
        </p:pic>
        <p:pic>
          <p:nvPicPr>
            <p:cNvPr id="80" name="그림 79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5996" r="72880" b="66061"/>
            <a:stretch/>
          </p:blipFill>
          <p:spPr bwMode="auto">
            <a:xfrm>
              <a:off x="7602390" y="1798729"/>
              <a:ext cx="552450" cy="419100"/>
            </a:xfrm>
            <a:prstGeom prst="rect">
              <a:avLst/>
            </a:prstGeom>
            <a:noFill/>
          </p:spPr>
        </p:pic>
        <p:pic>
          <p:nvPicPr>
            <p:cNvPr id="81" name="그림 80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00" t="8536" r="16984" b="70665"/>
            <a:stretch/>
          </p:blipFill>
          <p:spPr bwMode="auto">
            <a:xfrm>
              <a:off x="8292804" y="1872547"/>
              <a:ext cx="371476" cy="311944"/>
            </a:xfrm>
            <a:prstGeom prst="rect">
              <a:avLst/>
            </a:prstGeom>
            <a:noFill/>
          </p:spPr>
        </p:pic>
        <p:sp>
          <p:nvSpPr>
            <p:cNvPr id="2" name="TextBox 1"/>
            <p:cNvSpPr txBox="1"/>
            <p:nvPr/>
          </p:nvSpPr>
          <p:spPr>
            <a:xfrm>
              <a:off x="8747055" y="1815863"/>
              <a:ext cx="3265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보상 상자 아이콘의 경우 이미 받은 상자는 빈 상자로</a:t>
              </a:r>
              <a:r>
                <a:rPr lang="en-US" altLang="ko-KR" sz="1000" dirty="0" smtClean="0"/>
                <a:t>,</a:t>
              </a:r>
            </a:p>
            <a:p>
              <a:r>
                <a:rPr lang="ko-KR" altLang="en-US" sz="1000" dirty="0" smtClean="0"/>
                <a:t>아직 받지 못한 보상 상자는 닫힌 상자로 표시된다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543096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sdgraphics.com/wp-content/uploads/2009/05/refresh-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198" y="1496358"/>
            <a:ext cx="1530021" cy="11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9819" r="44864" b="22221"/>
          <a:stretch/>
        </p:blipFill>
        <p:spPr>
          <a:xfrm>
            <a:off x="6746789" y="1545086"/>
            <a:ext cx="4736758" cy="39748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607" y="1087528"/>
            <a:ext cx="1030910" cy="8663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67" y="1225077"/>
            <a:ext cx="703717" cy="591289"/>
          </a:xfrm>
          <a:prstGeom prst="rect">
            <a:avLst/>
          </a:prstGeom>
        </p:spPr>
      </p:pic>
      <p:sp>
        <p:nvSpPr>
          <p:cNvPr id="16" name="굽은 화살표 15"/>
          <p:cNvSpPr/>
          <p:nvPr/>
        </p:nvSpPr>
        <p:spPr>
          <a:xfrm>
            <a:off x="5255303" y="1375721"/>
            <a:ext cx="317337" cy="3387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 18"/>
          <p:cNvSpPr/>
          <p:nvPr/>
        </p:nvSpPr>
        <p:spPr>
          <a:xfrm rot="10800000">
            <a:off x="5585469" y="1825585"/>
            <a:ext cx="317337" cy="33873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338172" y="2750699"/>
            <a:ext cx="2843863" cy="1902287"/>
            <a:chOff x="1338172" y="2750699"/>
            <a:chExt cx="2843863" cy="1902287"/>
          </a:xfrm>
        </p:grpSpPr>
        <p:grpSp>
          <p:nvGrpSpPr>
            <p:cNvPr id="18" name="그룹 17"/>
            <p:cNvGrpSpPr/>
            <p:nvPr/>
          </p:nvGrpSpPr>
          <p:grpSpPr>
            <a:xfrm>
              <a:off x="3403273" y="2930001"/>
              <a:ext cx="755703" cy="1205040"/>
              <a:chOff x="3978876" y="2776151"/>
              <a:chExt cx="914400" cy="1458098"/>
            </a:xfrm>
          </p:grpSpPr>
          <p:sp>
            <p:nvSpPr>
              <p:cNvPr id="4" name="직사각형 3"/>
              <p:cNvSpPr/>
              <p:nvPr/>
            </p:nvSpPr>
            <p:spPr>
              <a:xfrm rot="1800000">
                <a:off x="3978876" y="2776151"/>
                <a:ext cx="914400" cy="145809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6"/>
              <a:srcRect l="13956" t="2469" r="13511" b="2173"/>
              <a:stretch/>
            </p:blipFill>
            <p:spPr>
              <a:xfrm>
                <a:off x="4057097" y="3130871"/>
                <a:ext cx="757958" cy="748657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1338172" y="2750699"/>
              <a:ext cx="1574381" cy="1574381"/>
              <a:chOff x="1338172" y="2750699"/>
              <a:chExt cx="1574381" cy="1574381"/>
            </a:xfrm>
          </p:grpSpPr>
          <p:pic>
            <p:nvPicPr>
              <p:cNvPr id="1028" name="Picture 4" descr="https://d30y9cdsu7xlg0.cloudfront.net/png/42906-200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172" y="2750699"/>
                <a:ext cx="1574381" cy="1574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6"/>
              <a:srcRect l="13956" t="2469" r="13511" b="2173"/>
              <a:stretch/>
            </p:blipFill>
            <p:spPr>
              <a:xfrm>
                <a:off x="1763547" y="3324460"/>
                <a:ext cx="757958" cy="748657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1354157" y="4277546"/>
              <a:ext cx="154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 err="1" smtClean="0"/>
                <a:t>블루오션</a:t>
              </a:r>
              <a:r>
                <a:rPr lang="en-US" altLang="ko-KR" sz="900" dirty="0" smtClean="0"/>
                <a:t>-</a:t>
              </a:r>
              <a:r>
                <a:rPr lang="ko-KR" altLang="en-US" sz="900" smtClean="0"/>
                <a:t>블루오션 몬스터</a:t>
              </a:r>
              <a:endParaRPr lang="en-US" altLang="ko-KR" sz="900" dirty="0" smtClean="0"/>
            </a:p>
            <a:p>
              <a:pPr algn="ctr"/>
              <a:r>
                <a:rPr lang="ko-KR" altLang="en-US" sz="900" dirty="0" smtClean="0"/>
                <a:t>작물 </a:t>
              </a:r>
              <a:r>
                <a:rPr lang="ko-KR" altLang="en-US" sz="900" dirty="0" err="1" smtClean="0"/>
                <a:t>변경권</a:t>
              </a:r>
              <a:endParaRPr lang="ko-KR" altLang="en-US" sz="9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0213" y="4283654"/>
              <a:ext cx="801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dirty="0" err="1" smtClean="0"/>
                <a:t>갤럭시</a:t>
              </a:r>
              <a:r>
                <a:rPr lang="ko-KR" altLang="en-US" sz="900" dirty="0" smtClean="0"/>
                <a:t> 작물</a:t>
              </a:r>
              <a:endParaRPr lang="en-US" altLang="ko-KR" sz="900" dirty="0" smtClean="0"/>
            </a:p>
            <a:p>
              <a:pPr algn="ctr"/>
              <a:r>
                <a:rPr lang="ko-KR" altLang="en-US" sz="900" dirty="0" smtClean="0"/>
                <a:t>작물 </a:t>
              </a:r>
              <a:r>
                <a:rPr lang="ko-KR" altLang="en-US" sz="900" dirty="0" err="1" smtClean="0"/>
                <a:t>변경권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5398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홈가든</a:t>
            </a:r>
            <a:r>
              <a:rPr lang="ko-KR" altLang="en-US" sz="1800" b="1" dirty="0" smtClean="0"/>
              <a:t> 시즌 </a:t>
            </a:r>
            <a:r>
              <a:rPr lang="en-US" altLang="ko-KR" sz="1800" b="1" dirty="0" smtClean="0"/>
              <a:t>5 </a:t>
            </a:r>
            <a:r>
              <a:rPr lang="ko-KR" altLang="en-US" sz="1800" b="1" smtClean="0"/>
              <a:t>전체 시스템</a:t>
            </a:r>
            <a:endParaRPr lang="ko-KR" alt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326681"/>
            <a:ext cx="6516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기존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시스템과 동일하게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씨앗을 얻어 작물을 심고 업그레이드 시킬 수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전에 없는 작물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 분해 시스템이 새로 추가된다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11460" y="1916561"/>
            <a:ext cx="857927" cy="4001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smtClean="0"/>
              <a:t>스페셜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7" name="TextBox 86"/>
          <p:cNvSpPr txBox="1"/>
          <p:nvPr/>
        </p:nvSpPr>
        <p:spPr>
          <a:xfrm>
            <a:off x="1656337" y="859247"/>
            <a:ext cx="74251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작물 수확</a:t>
            </a:r>
            <a:endParaRPr lang="ko-KR" alt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1656336" y="1424817"/>
            <a:ext cx="74251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마법 걸기</a:t>
            </a:r>
            <a:endParaRPr lang="ko-KR" altLang="en-US" sz="1000" dirty="0"/>
          </a:p>
        </p:txBody>
      </p:sp>
      <p:sp>
        <p:nvSpPr>
          <p:cNvPr id="89" name="TextBox 88"/>
          <p:cNvSpPr txBox="1"/>
          <p:nvPr/>
        </p:nvSpPr>
        <p:spPr>
          <a:xfrm>
            <a:off x="1447945" y="1874766"/>
            <a:ext cx="1159292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씨앗 이외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smtClean="0"/>
              <a:t>씨앗 획득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802430" y="2734544"/>
            <a:ext cx="111440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씨앗으로</a:t>
            </a:r>
            <a:endParaRPr lang="en-US" altLang="ko-KR" sz="1000" dirty="0" smtClean="0"/>
          </a:p>
          <a:p>
            <a:pPr algn="ctr"/>
            <a:r>
              <a:rPr lang="ko-KR" altLang="en-US" sz="1000" smtClean="0"/>
              <a:t>일반 작물 획득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490478" y="5142407"/>
            <a:ext cx="74251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smtClean="0"/>
              <a:t>기존 작물</a:t>
            </a:r>
            <a:endParaRPr lang="ko-KR" alt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1452106" y="5142407"/>
            <a:ext cx="1148071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수확</a:t>
            </a:r>
            <a:r>
              <a:rPr lang="en-US" altLang="ko-KR" sz="1000" dirty="0" smtClean="0"/>
              <a:t>&amp; </a:t>
            </a:r>
            <a:r>
              <a:rPr lang="ko-KR" altLang="en-US" sz="1000" smtClean="0"/>
              <a:t>마법 걸기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4745389" y="5142407"/>
            <a:ext cx="857927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씨앗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5003474" y="5762221"/>
            <a:ext cx="643125" cy="2462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smtClean="0"/>
              <a:t>탄생석</a:t>
            </a:r>
            <a:r>
              <a:rPr lang="en-US" altLang="ko-KR" sz="1000" dirty="0" smtClean="0"/>
              <a:t>, </a:t>
            </a:r>
            <a:endParaRPr lang="ko-KR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3070808" y="5063771"/>
            <a:ext cx="103105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ko-KR" altLang="en-US" sz="1000" dirty="0" smtClean="0"/>
              <a:t>시즌 </a:t>
            </a:r>
            <a:r>
              <a:rPr lang="en-US" altLang="ko-KR" sz="1000" dirty="0" smtClean="0"/>
              <a:t>1 </a:t>
            </a:r>
            <a:r>
              <a:rPr lang="ko-KR" altLang="en-US" sz="1000" smtClean="0"/>
              <a:t>씨앗 외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씨앗 획득</a:t>
            </a:r>
            <a:endParaRPr lang="ko-KR" altLang="en-US" sz="10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3328135" y="887406"/>
            <a:ext cx="4967659" cy="2766650"/>
            <a:chOff x="3698545" y="1063946"/>
            <a:chExt cx="4967659" cy="2766650"/>
          </a:xfrm>
        </p:grpSpPr>
        <p:sp>
          <p:nvSpPr>
            <p:cNvPr id="44" name="TextBox 43"/>
            <p:cNvSpPr txBox="1"/>
            <p:nvPr/>
          </p:nvSpPr>
          <p:spPr>
            <a:xfrm>
              <a:off x="4501730" y="1063946"/>
              <a:ext cx="934871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 씨앗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(</a:t>
              </a:r>
              <a:r>
                <a:rPr lang="ko-KR" altLang="en-US" sz="1000" smtClean="0"/>
                <a:t>시즌 </a:t>
              </a:r>
              <a:r>
                <a:rPr lang="en-US" altLang="ko-KR" sz="1000" dirty="0" smtClean="0"/>
                <a:t>1 </a:t>
              </a:r>
              <a:r>
                <a:rPr lang="ko-KR" altLang="en-US" sz="1000" smtClean="0"/>
                <a:t>제외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89847" y="1916561"/>
              <a:ext cx="857927" cy="4001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시즌 </a:t>
              </a:r>
              <a:r>
                <a:rPr lang="en-US" altLang="ko-KR" sz="1000" dirty="0" smtClean="0"/>
                <a:t>5 </a:t>
              </a:r>
              <a:r>
                <a:rPr lang="ko-KR" altLang="en-US" sz="1000" smtClean="0"/>
                <a:t>작물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smtClean="0"/>
                <a:t>일반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07653" y="1916561"/>
              <a:ext cx="857927" cy="4001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시즌 </a:t>
              </a:r>
              <a:r>
                <a:rPr lang="en-US" altLang="ko-KR" sz="1000" dirty="0" smtClean="0"/>
                <a:t>5 </a:t>
              </a:r>
              <a:r>
                <a:rPr lang="ko-KR" altLang="en-US" sz="1000" smtClean="0"/>
                <a:t>작물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smtClean="0"/>
                <a:t>스페셜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98545" y="1916561"/>
              <a:ext cx="934871" cy="4001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smtClean="0"/>
                <a:t>시즌 </a:t>
              </a:r>
              <a:r>
                <a:rPr lang="en-US" altLang="ko-KR" sz="1000" dirty="0" smtClean="0"/>
                <a:t>1 </a:t>
              </a:r>
              <a:r>
                <a:rPr lang="ko-KR" altLang="en-US" sz="1000" smtClean="0"/>
                <a:t>제외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94706" y="2793891"/>
              <a:ext cx="748923" cy="4001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</a:t>
              </a:r>
              <a:r>
                <a:rPr lang="en-US" altLang="ko-KR" sz="1000" dirty="0" smtClean="0"/>
                <a:t>/</a:t>
              </a:r>
              <a:r>
                <a:rPr lang="ko-KR" altLang="en-US" sz="100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분해</a:t>
              </a:r>
              <a:endParaRPr lang="ko-KR" altLang="en-US" sz="1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97912" y="3407610"/>
              <a:ext cx="742511" cy="24622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보상 획득</a:t>
              </a:r>
              <a:endParaRPr lang="en-US" altLang="ko-KR" sz="1000" dirty="0" smtClean="0"/>
            </a:p>
          </p:txBody>
        </p:sp>
        <p:cxnSp>
          <p:nvCxnSpPr>
            <p:cNvPr id="50" name="직선 화살표 연결선 49"/>
            <p:cNvCxnSpPr>
              <a:stCxn id="44" idx="2"/>
              <a:endCxn id="48" idx="0"/>
            </p:cNvCxnSpPr>
            <p:nvPr/>
          </p:nvCxnSpPr>
          <p:spPr>
            <a:xfrm>
              <a:off x="4969166" y="1464056"/>
              <a:ext cx="2" cy="13298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60"/>
            <p:cNvCxnSpPr>
              <a:stCxn id="47" idx="3"/>
              <a:endCxn id="48" idx="0"/>
            </p:cNvCxnSpPr>
            <p:nvPr/>
          </p:nvCxnSpPr>
          <p:spPr>
            <a:xfrm>
              <a:off x="4633416" y="2116616"/>
              <a:ext cx="335752" cy="67727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44" idx="2"/>
              <a:endCxn id="63" idx="0"/>
            </p:cNvCxnSpPr>
            <p:nvPr/>
          </p:nvCxnSpPr>
          <p:spPr>
            <a:xfrm rot="16200000" flipH="1">
              <a:off x="5733063" y="700159"/>
              <a:ext cx="452505" cy="198029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536530" y="1916561"/>
              <a:ext cx="825867" cy="40011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업그레이드</a:t>
              </a:r>
              <a:endParaRPr lang="ko-KR" altLang="en-US" sz="1000" dirty="0"/>
            </a:p>
          </p:txBody>
        </p:sp>
        <p:cxnSp>
          <p:nvCxnSpPr>
            <p:cNvPr id="64" name="직선 화살표 연결선 63"/>
            <p:cNvCxnSpPr>
              <a:stCxn id="48" idx="2"/>
              <a:endCxn id="49" idx="0"/>
            </p:cNvCxnSpPr>
            <p:nvPr/>
          </p:nvCxnSpPr>
          <p:spPr>
            <a:xfrm>
              <a:off x="4969168" y="3194001"/>
              <a:ext cx="0" cy="2136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63" idx="3"/>
              <a:endCxn id="46" idx="1"/>
            </p:cNvCxnSpPr>
            <p:nvPr/>
          </p:nvCxnSpPr>
          <p:spPr>
            <a:xfrm>
              <a:off x="7362397" y="2116616"/>
              <a:ext cx="345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45" idx="3"/>
              <a:endCxn id="63" idx="1"/>
            </p:cNvCxnSpPr>
            <p:nvPr/>
          </p:nvCxnSpPr>
          <p:spPr>
            <a:xfrm>
              <a:off x="6147774" y="2116616"/>
              <a:ext cx="3887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4511966" y="2628276"/>
              <a:ext cx="914400" cy="120232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233373" y="1782155"/>
              <a:ext cx="3432831" cy="668921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 설명선 68"/>
            <p:cNvSpPr/>
            <p:nvPr/>
          </p:nvSpPr>
          <p:spPr>
            <a:xfrm>
              <a:off x="5704322" y="3064768"/>
              <a:ext cx="914400" cy="612648"/>
            </a:xfrm>
            <a:prstGeom prst="wedgeRectCallout">
              <a:avLst>
                <a:gd name="adj1" fmla="val -71283"/>
                <a:gd name="adj2" fmla="val -26245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분해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컨탠츠</a:t>
              </a:r>
              <a:endParaRPr lang="ko-KR" altLang="en-US" sz="1000" dirty="0"/>
            </a:p>
          </p:txBody>
        </p:sp>
        <p:sp>
          <p:nvSpPr>
            <p:cNvPr id="71" name="사각형 설명선 70"/>
            <p:cNvSpPr/>
            <p:nvPr/>
          </p:nvSpPr>
          <p:spPr>
            <a:xfrm>
              <a:off x="7418172" y="2628275"/>
              <a:ext cx="914400" cy="612648"/>
            </a:xfrm>
            <a:prstGeom prst="wedgeRectCallout">
              <a:avLst>
                <a:gd name="adj1" fmla="val -37950"/>
                <a:gd name="adj2" fmla="val -71963"/>
              </a:avLst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기존 </a:t>
              </a:r>
              <a:r>
                <a:rPr lang="ko-KR" altLang="en-US" sz="1000" dirty="0" err="1" smtClean="0"/>
                <a:t>홈가든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컨탠츠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8972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0689" y="176341"/>
            <a:ext cx="4390032" cy="6124234"/>
            <a:chOff x="4158949" y="176341"/>
            <a:chExt cx="4390032" cy="61242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949" y="176341"/>
              <a:ext cx="3857625" cy="5467350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181600" y="5198076"/>
              <a:ext cx="1128583" cy="37894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90983" y="5931243"/>
              <a:ext cx="3457998" cy="3693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“</a:t>
              </a:r>
              <a:r>
                <a:rPr lang="ko-KR" altLang="en-US" smtClean="0"/>
                <a:t>페어리 조합하기</a:t>
              </a:r>
              <a:r>
                <a:rPr lang="en-US" altLang="ko-KR" dirty="0" smtClean="0"/>
                <a:t>” </a:t>
              </a:r>
              <a:r>
                <a:rPr lang="ko-KR" altLang="en-US" smtClean="0"/>
                <a:t>로 문구 수정</a:t>
              </a:r>
              <a:endParaRPr lang="ko-KR" altLang="en-US"/>
            </a:p>
          </p:txBody>
        </p:sp>
        <p:cxnSp>
          <p:nvCxnSpPr>
            <p:cNvPr id="8" name="직선 화살표 연결선 7"/>
            <p:cNvCxnSpPr>
              <a:stCxn id="6" idx="0"/>
              <a:endCxn id="5" idx="2"/>
            </p:cNvCxnSpPr>
            <p:nvPr/>
          </p:nvCxnSpPr>
          <p:spPr>
            <a:xfrm flipH="1" flipV="1">
              <a:off x="5745892" y="5577016"/>
              <a:ext cx="1074090" cy="3542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93012" r="78422"/>
          <a:stretch/>
        </p:blipFill>
        <p:spPr>
          <a:xfrm>
            <a:off x="5345907" y="5372100"/>
            <a:ext cx="97632" cy="38202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387531" y="967946"/>
            <a:ext cx="3857625" cy="1881316"/>
            <a:chOff x="7387531" y="967946"/>
            <a:chExt cx="3857625" cy="1881316"/>
          </a:xfrm>
        </p:grpSpPr>
        <p:grpSp>
          <p:nvGrpSpPr>
            <p:cNvPr id="16" name="그룹 15"/>
            <p:cNvGrpSpPr/>
            <p:nvPr/>
          </p:nvGrpSpPr>
          <p:grpSpPr>
            <a:xfrm>
              <a:off x="7387531" y="967946"/>
              <a:ext cx="3857625" cy="1881316"/>
              <a:chOff x="7416106" y="3762375"/>
              <a:chExt cx="3857625" cy="188131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590"/>
              <a:stretch/>
            </p:blipFill>
            <p:spPr>
              <a:xfrm>
                <a:off x="7416106" y="3762375"/>
                <a:ext cx="3857625" cy="1881316"/>
              </a:xfrm>
              <a:prstGeom prst="rect">
                <a:avLst/>
              </a:prstGeom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1330" y="5259610"/>
                <a:ext cx="248363" cy="384081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609475" y="5305425"/>
                <a:ext cx="4539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700" dirty="0" err="1" smtClean="0">
                    <a:solidFill>
                      <a:schemeClr val="bg1"/>
                    </a:solidFill>
                  </a:rPr>
                  <a:t>페어리</a:t>
                </a:r>
                <a:endParaRPr lang="ko-KR" altLang="en-US" sz="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사각형 설명선 16"/>
            <p:cNvSpPr/>
            <p:nvPr/>
          </p:nvSpPr>
          <p:spPr>
            <a:xfrm>
              <a:off x="9493686" y="1820384"/>
              <a:ext cx="914400" cy="612648"/>
            </a:xfrm>
            <a:prstGeom prst="wedgeRectCallout">
              <a:avLst>
                <a:gd name="adj1" fmla="val -63541"/>
                <a:gd name="adj2" fmla="val 4695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버튼 클릭</a:t>
              </a:r>
              <a:endParaRPr lang="ko-KR" altLang="en-US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4"/>
          <a:stretch/>
        </p:blipFill>
        <p:spPr>
          <a:xfrm>
            <a:off x="8106058" y="4525403"/>
            <a:ext cx="1980917" cy="406349"/>
          </a:xfrm>
          <a:prstGeom prst="rect">
            <a:avLst/>
          </a:prstGeom>
        </p:spPr>
      </p:pic>
      <p:pic>
        <p:nvPicPr>
          <p:cNvPr id="20" name="Picture 4" descr="http://pds27.egloos.com/pds/201412/24/82/a0012982_5499ea4d35d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19" y="211722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7868142" y="5392018"/>
            <a:ext cx="2054975" cy="573606"/>
            <a:chOff x="7868142" y="5392018"/>
            <a:chExt cx="2054975" cy="573606"/>
          </a:xfrm>
        </p:grpSpPr>
        <p:sp>
          <p:nvSpPr>
            <p:cNvPr id="21" name="직사각형 20"/>
            <p:cNvSpPr/>
            <p:nvPr/>
          </p:nvSpPr>
          <p:spPr>
            <a:xfrm>
              <a:off x="8103842" y="5494143"/>
              <a:ext cx="1819275" cy="299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000" dirty="0" smtClean="0"/>
                <a:t>인어공주                   </a:t>
              </a:r>
              <a:r>
                <a:rPr lang="en-US" altLang="ko-KR" sz="1000" dirty="0" smtClean="0"/>
                <a:t>.</a:t>
              </a:r>
              <a:endParaRPr lang="ko-KR" altLang="en-US" sz="1000"/>
            </a:p>
          </p:txBody>
        </p:sp>
        <p:pic>
          <p:nvPicPr>
            <p:cNvPr id="1026" name="그림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8142" y="5392018"/>
              <a:ext cx="573606" cy="573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986" y="2968603"/>
            <a:ext cx="5414244" cy="15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950310" y="2374462"/>
            <a:ext cx="3247697" cy="2979683"/>
            <a:chOff x="3972910" y="1206062"/>
            <a:chExt cx="3247697" cy="29796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2" t="17586" r="37701" b="38966"/>
            <a:stretch/>
          </p:blipFill>
          <p:spPr>
            <a:xfrm>
              <a:off x="3972910" y="1206062"/>
              <a:ext cx="3247697" cy="297968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879428" y="2427890"/>
              <a:ext cx="1422158" cy="859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Success</a:t>
              </a:r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80001" y="3073400"/>
            <a:ext cx="2152650" cy="1885950"/>
            <a:chOff x="4540251" y="1905001"/>
            <a:chExt cx="2152650" cy="18859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6" t="27778" r="43472" b="44722"/>
            <a:stretch/>
          </p:blipFill>
          <p:spPr>
            <a:xfrm>
              <a:off x="4540251" y="1905001"/>
              <a:ext cx="2152650" cy="18859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879428" y="2427890"/>
              <a:ext cx="1422158" cy="859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45100" y="220022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분해 성공</a:t>
            </a:r>
            <a:r>
              <a:rPr lang="en-US" altLang="ko-K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ko-KR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8" r="47055" b="10022"/>
          <a:stretch/>
        </p:blipFill>
        <p:spPr>
          <a:xfrm>
            <a:off x="7407494" y="1420648"/>
            <a:ext cx="4629478" cy="39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0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smtClean="0"/>
              <a:t>작물 심기 </a:t>
            </a:r>
            <a:r>
              <a:rPr lang="en-US" altLang="ko-KR" sz="1800" b="1" dirty="0" smtClean="0"/>
              <a:t>&amp; </a:t>
            </a:r>
            <a:r>
              <a:rPr lang="ko-KR" altLang="en-US" sz="1800" b="1" smtClean="0"/>
              <a:t>업그레이드</a:t>
            </a:r>
            <a:endParaRPr lang="ko-KR" altLang="en-US" sz="18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36560" y="572902"/>
            <a:ext cx="2083277" cy="689071"/>
            <a:chOff x="1334530" y="3911258"/>
            <a:chExt cx="2678218" cy="885855"/>
          </a:xfrm>
        </p:grpSpPr>
        <p:sp>
          <p:nvSpPr>
            <p:cNvPr id="4" name="TextBox 3"/>
            <p:cNvSpPr txBox="1"/>
            <p:nvPr/>
          </p:nvSpPr>
          <p:spPr>
            <a:xfrm>
              <a:off x="1334530" y="4098180"/>
              <a:ext cx="1057888" cy="3165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마법 걸기</a:t>
              </a:r>
              <a:endParaRPr lang="ko-KR" altLang="en-US" sz="1000" dirty="0"/>
            </a:p>
          </p:txBody>
        </p:sp>
        <p:pic>
          <p:nvPicPr>
            <p:cNvPr id="66" name="Picture 2" descr="http://icons.iconarchive.com/icons/raindropmemory/down-to-earth/72/G12-Flower-Seed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6" y="3911258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화살표 연결선 5"/>
            <p:cNvCxnSpPr>
              <a:stCxn id="4" idx="3"/>
              <a:endCxn id="66" idx="1"/>
            </p:cNvCxnSpPr>
            <p:nvPr/>
          </p:nvCxnSpPr>
          <p:spPr>
            <a:xfrm flipV="1">
              <a:off x="2392418" y="4254158"/>
              <a:ext cx="842858" cy="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143600" y="4597058"/>
              <a:ext cx="86914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/>
                <a:t>시즌 </a:t>
              </a:r>
              <a:r>
                <a:rPr lang="en-US" altLang="ko-KR" sz="700" dirty="0" smtClean="0"/>
                <a:t>5 </a:t>
              </a:r>
              <a:r>
                <a:rPr lang="ko-KR" altLang="en-US" sz="700" smtClean="0"/>
                <a:t>작물 씨앗</a:t>
              </a:r>
              <a:endParaRPr lang="ko-KR" altLang="en-US" sz="7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326681"/>
            <a:ext cx="4842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지난 시즌과 동일하게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마법 걸기</a:t>
            </a:r>
            <a:r>
              <a:rPr lang="ko-KR" altLang="en-US" sz="1000" dirty="0" smtClean="0"/>
              <a:t>를 통해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시즌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5 </a:t>
            </a:r>
            <a:r>
              <a:rPr lang="ko-KR" altLang="en-US" sz="1000" b="1" smtClean="0">
                <a:solidFill>
                  <a:srgbClr val="FF0000"/>
                </a:solidFill>
              </a:rPr>
              <a:t>작물 씨앗</a:t>
            </a:r>
            <a:r>
              <a:rPr lang="ko-KR" altLang="en-US" sz="1000" smtClean="0"/>
              <a:t>을 얻을 수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72" name="TextBox 71"/>
          <p:cNvSpPr txBox="1"/>
          <p:nvPr/>
        </p:nvSpPr>
        <p:spPr>
          <a:xfrm>
            <a:off x="0" y="1347444"/>
            <a:ext cx="449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씨앗을 화분에 심어서 시즌 </a:t>
            </a:r>
            <a:r>
              <a:rPr lang="en-US" altLang="ko-KR" sz="1000" dirty="0" smtClean="0"/>
              <a:t>5 </a:t>
            </a:r>
            <a:r>
              <a:rPr lang="ko-KR" altLang="en-US" sz="1000" b="1" smtClean="0">
                <a:solidFill>
                  <a:srgbClr val="FF0000"/>
                </a:solidFill>
              </a:rPr>
              <a:t>일반</a:t>
            </a:r>
            <a:r>
              <a:rPr lang="ko-KR" altLang="en-US" sz="1000" smtClean="0"/>
              <a:t> 작물을 얻을 수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grpSp>
        <p:nvGrpSpPr>
          <p:cNvPr id="19" name="그룹 18"/>
          <p:cNvGrpSpPr/>
          <p:nvPr/>
        </p:nvGrpSpPr>
        <p:grpSpPr>
          <a:xfrm>
            <a:off x="1325153" y="1593665"/>
            <a:ext cx="3230649" cy="835557"/>
            <a:chOff x="2601209" y="4223221"/>
            <a:chExt cx="4713991" cy="1219201"/>
          </a:xfrm>
        </p:grpSpPr>
        <p:pic>
          <p:nvPicPr>
            <p:cNvPr id="16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223221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10"/>
            <a:stretch/>
          </p:blipFill>
          <p:spPr bwMode="auto">
            <a:xfrm>
              <a:off x="4045539" y="4909752"/>
              <a:ext cx="1219200" cy="53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http://icons.iconarchive.com/icons/raindropmemory/down-to-earth/72/G12-Flower-Seed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1209" y="4490287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덧셈 기호 16"/>
            <p:cNvSpPr/>
            <p:nvPr/>
          </p:nvSpPr>
          <p:spPr>
            <a:xfrm>
              <a:off x="3365930" y="4454970"/>
              <a:ext cx="755703" cy="755703"/>
            </a:xfrm>
            <a:prstGeom prst="mathPlus">
              <a:avLst>
                <a:gd name="adj1" fmla="val 148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등호 17"/>
            <p:cNvSpPr/>
            <p:nvPr/>
          </p:nvSpPr>
          <p:spPr>
            <a:xfrm>
              <a:off x="5223170" y="4375621"/>
              <a:ext cx="914400" cy="914400"/>
            </a:xfrm>
            <a:prstGeom prst="mathEqual">
              <a:avLst>
                <a:gd name="adj1" fmla="val 12709"/>
                <a:gd name="adj2" fmla="val 1176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0" y="2582073"/>
            <a:ext cx="91999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시즌 </a:t>
            </a:r>
            <a:r>
              <a:rPr lang="en-US" altLang="ko-KR" sz="1000" dirty="0" smtClean="0"/>
              <a:t>5 </a:t>
            </a:r>
            <a:r>
              <a:rPr lang="ko-KR" altLang="en-US" sz="1000" b="1" smtClean="0">
                <a:solidFill>
                  <a:srgbClr val="FF0000"/>
                </a:solidFill>
              </a:rPr>
              <a:t>일반</a:t>
            </a:r>
            <a:r>
              <a:rPr lang="ko-KR" altLang="en-US" sz="1000" smtClean="0"/>
              <a:t> 작물에 </a:t>
            </a:r>
            <a:r>
              <a:rPr lang="ko-KR" altLang="en-US" sz="1000" b="1" smtClean="0">
                <a:solidFill>
                  <a:srgbClr val="00B050"/>
                </a:solidFill>
              </a:rPr>
              <a:t>시즌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5 </a:t>
            </a:r>
            <a:r>
              <a:rPr lang="ko-KR" altLang="en-US" sz="1000" b="1" smtClean="0">
                <a:solidFill>
                  <a:srgbClr val="00B050"/>
                </a:solidFill>
              </a:rPr>
              <a:t>씨앗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, </a:t>
            </a:r>
            <a:r>
              <a:rPr lang="ko-KR" altLang="en-US" sz="1000" b="1" smtClean="0">
                <a:solidFill>
                  <a:srgbClr val="00B050"/>
                </a:solidFill>
              </a:rPr>
              <a:t>탄생석 씨앗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, </a:t>
            </a:r>
            <a:r>
              <a:rPr lang="ko-KR" altLang="en-US" sz="1000" b="1" smtClean="0">
                <a:solidFill>
                  <a:srgbClr val="00B050"/>
                </a:solidFill>
              </a:rPr>
              <a:t>갤럭시 작물 씨앗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, </a:t>
            </a:r>
            <a:r>
              <a:rPr lang="ko-KR" altLang="en-US" sz="1000" b="1" smtClean="0">
                <a:solidFill>
                  <a:srgbClr val="00B050"/>
                </a:solidFill>
              </a:rPr>
              <a:t>블루오션 씨앗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, </a:t>
            </a:r>
            <a:r>
              <a:rPr lang="ko-KR" altLang="en-US" sz="1000" b="1" smtClean="0">
                <a:solidFill>
                  <a:srgbClr val="00B050"/>
                </a:solidFill>
              </a:rPr>
              <a:t>블루오션 몬스터 씨앗</a:t>
            </a:r>
            <a:r>
              <a:rPr lang="ko-KR" altLang="en-US" sz="1000" smtClean="0"/>
              <a:t>을 사용하여 시즌 </a:t>
            </a:r>
            <a:r>
              <a:rPr lang="en-US" altLang="ko-KR" sz="1000" dirty="0" smtClean="0"/>
              <a:t>5 </a:t>
            </a:r>
            <a:r>
              <a:rPr lang="ko-KR" altLang="en-US" sz="1000" b="1" smtClean="0">
                <a:solidFill>
                  <a:srgbClr val="FF0000"/>
                </a:solidFill>
              </a:rPr>
              <a:t>스페셜</a:t>
            </a:r>
            <a:r>
              <a:rPr lang="ko-KR" altLang="en-US" sz="1000" smtClean="0"/>
              <a:t> 작물을 얻을 수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grpSp>
        <p:nvGrpSpPr>
          <p:cNvPr id="24" name="그룹 23"/>
          <p:cNvGrpSpPr/>
          <p:nvPr/>
        </p:nvGrpSpPr>
        <p:grpSpPr>
          <a:xfrm>
            <a:off x="1325153" y="3001963"/>
            <a:ext cx="3517839" cy="889382"/>
            <a:chOff x="1325153" y="4744834"/>
            <a:chExt cx="5001181" cy="1264402"/>
          </a:xfrm>
        </p:grpSpPr>
        <p:pic>
          <p:nvPicPr>
            <p:cNvPr id="120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307" y="4744834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 descr="http://icons.iconarchive.com/icons/raindropmemory/down-to-earth/72/G12-Flower-Seed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888" y="4765797"/>
              <a:ext cx="387116" cy="38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덧셈 기호 122"/>
            <p:cNvSpPr/>
            <p:nvPr/>
          </p:nvSpPr>
          <p:spPr>
            <a:xfrm>
              <a:off x="2382267" y="4976583"/>
              <a:ext cx="755703" cy="755703"/>
            </a:xfrm>
            <a:prstGeom prst="mathPlus">
              <a:avLst>
                <a:gd name="adj1" fmla="val 148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등호 123"/>
            <p:cNvSpPr/>
            <p:nvPr/>
          </p:nvSpPr>
          <p:spPr>
            <a:xfrm>
              <a:off x="4239507" y="4897234"/>
              <a:ext cx="914400" cy="914400"/>
            </a:xfrm>
            <a:prstGeom prst="mathEqual">
              <a:avLst>
                <a:gd name="adj1" fmla="val 12709"/>
                <a:gd name="adj2" fmla="val 1176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107134" y="4765797"/>
              <a:ext cx="1219200" cy="1209742"/>
              <a:chOff x="5107134" y="4765797"/>
              <a:chExt cx="1219200" cy="1209742"/>
            </a:xfrm>
          </p:grpSpPr>
          <p:pic>
            <p:nvPicPr>
              <p:cNvPr id="79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44464"/>
              <a:stretch/>
            </p:blipFill>
            <p:spPr bwMode="auto">
              <a:xfrm>
                <a:off x="5107134" y="4765797"/>
                <a:ext cx="1219200" cy="677072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310"/>
              <a:stretch/>
            </p:blipFill>
            <p:spPr bwMode="auto">
              <a:xfrm>
                <a:off x="5107134" y="5442869"/>
                <a:ext cx="1219200" cy="532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6" name="Picture 8" descr="http://icons.iconarchive.com/icons/aha-soft/space/128/Jupiter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935" y="5156915"/>
              <a:ext cx="395037" cy="39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10" descr="http://icons.iconarchive.com/icons/icons8/ios7/128/Gaming-Cards-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888" y="5614198"/>
              <a:ext cx="395037" cy="39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14" descr="http://icons.iconseeker.com/png/fullsize/jolly-roger-vol-2/islan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153" y="4765797"/>
              <a:ext cx="395037" cy="39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12" descr="http://icons.iconarchive.com/icons/spoon-graphics/monster/128/Blue-Monster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153" y="5160835"/>
              <a:ext cx="395037" cy="39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9" name="TextBox 148"/>
          <p:cNvSpPr txBox="1"/>
          <p:nvPr/>
        </p:nvSpPr>
        <p:spPr>
          <a:xfrm>
            <a:off x="0" y="4051387"/>
            <a:ext cx="10216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b="1" smtClean="0">
                <a:solidFill>
                  <a:srgbClr val="FF0000"/>
                </a:solidFill>
              </a:rPr>
              <a:t>일반</a:t>
            </a:r>
            <a:r>
              <a:rPr lang="ko-KR" altLang="en-US" sz="1000" smtClean="0"/>
              <a:t> 작물</a:t>
            </a:r>
            <a:r>
              <a:rPr lang="en-US" altLang="ko-KR" sz="1000" dirty="0" smtClean="0"/>
              <a:t>, </a:t>
            </a:r>
            <a:r>
              <a:rPr lang="ko-KR" altLang="en-US" sz="1000" b="1" smtClean="0">
                <a:solidFill>
                  <a:schemeClr val="accent2">
                    <a:lumMod val="75000"/>
                  </a:schemeClr>
                </a:solidFill>
              </a:rPr>
              <a:t>스페셜 </a:t>
            </a:r>
            <a:r>
              <a:rPr lang="ko-KR" altLang="en-US" sz="1000" b="1" dirty="0" err="1" smtClean="0">
                <a:solidFill>
                  <a:schemeClr val="accent2">
                    <a:lumMod val="75000"/>
                  </a:schemeClr>
                </a:solidFill>
              </a:rPr>
              <a:t>갤럭시</a:t>
            </a:r>
            <a:r>
              <a:rPr lang="ko-KR" altLang="en-US" sz="1000" b="1" dirty="0" smtClean="0">
                <a:solidFill>
                  <a:schemeClr val="accent2">
                    <a:lumMod val="75000"/>
                  </a:schemeClr>
                </a:solidFill>
              </a:rPr>
              <a:t> 작물</a:t>
            </a:r>
            <a:r>
              <a:rPr lang="en-US" altLang="ko-KR" sz="10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000" b="1" smtClean="0">
                <a:solidFill>
                  <a:schemeClr val="accent2">
                    <a:lumMod val="75000"/>
                  </a:schemeClr>
                </a:solidFill>
              </a:rPr>
              <a:t>블루오션 작물</a:t>
            </a:r>
            <a:r>
              <a:rPr lang="en-US" altLang="ko-KR" sz="10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000" b="1" smtClean="0">
                <a:solidFill>
                  <a:schemeClr val="accent2">
                    <a:lumMod val="75000"/>
                  </a:schemeClr>
                </a:solidFill>
              </a:rPr>
              <a:t>블루오션 몬스터 작물</a:t>
            </a:r>
            <a:r>
              <a:rPr lang="ko-KR" altLang="en-US" sz="1000" smtClean="0"/>
              <a:t>을 업그레이드 할 경우 일정 확률에 따라 </a:t>
            </a:r>
            <a:r>
              <a:rPr lang="ko-KR" altLang="en-US" sz="1000" b="1" smtClean="0">
                <a:solidFill>
                  <a:srgbClr val="FF0000"/>
                </a:solidFill>
              </a:rPr>
              <a:t>실패</a:t>
            </a:r>
            <a:r>
              <a:rPr lang="ko-KR" altLang="en-US" sz="1000" smtClean="0"/>
              <a:t> 할 수 있으며 실패 시 시즌 </a:t>
            </a:r>
            <a:r>
              <a:rPr lang="en-US" altLang="ko-KR" sz="1000" dirty="0" smtClean="0"/>
              <a:t>5 </a:t>
            </a:r>
            <a:r>
              <a:rPr lang="ko-KR" altLang="en-US" sz="1000" b="1" smtClean="0">
                <a:solidFill>
                  <a:srgbClr val="FF0000"/>
                </a:solidFill>
              </a:rPr>
              <a:t>일반</a:t>
            </a:r>
            <a:r>
              <a:rPr lang="ko-KR" altLang="en-US" sz="1000" smtClean="0"/>
              <a:t> 작물을 얻게 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행운석을 통해 성공 확률을 높일 수 있으며 탄생석</a:t>
            </a:r>
            <a:r>
              <a:rPr lang="en-US" altLang="ko-KR" sz="1000" dirty="0" smtClean="0"/>
              <a:t> &lt; </a:t>
            </a:r>
            <a:r>
              <a:rPr lang="ko-KR" altLang="en-US" sz="1000" smtClean="0"/>
              <a:t>갤럭시 씨앗</a:t>
            </a:r>
            <a:r>
              <a:rPr lang="en-US" altLang="ko-KR" sz="1000" dirty="0" smtClean="0"/>
              <a:t> &lt; </a:t>
            </a:r>
            <a:r>
              <a:rPr lang="ko-KR" altLang="en-US" sz="1000" smtClean="0"/>
              <a:t>블루오션 씨앗</a:t>
            </a:r>
            <a:r>
              <a:rPr lang="en-US" altLang="ko-KR" sz="1000" dirty="0" smtClean="0"/>
              <a:t> &lt; </a:t>
            </a:r>
            <a:r>
              <a:rPr lang="ko-KR" altLang="en-US" sz="1000" smtClean="0"/>
              <a:t>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 씨앗</a:t>
            </a:r>
            <a:r>
              <a:rPr lang="en-US" altLang="ko-KR" sz="1000" dirty="0"/>
              <a:t> </a:t>
            </a:r>
            <a:r>
              <a:rPr lang="ko-KR" altLang="en-US" sz="1000" smtClean="0"/>
              <a:t>순으로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스페셜 작물을 얻을 확률이 높아진다</a:t>
            </a:r>
            <a:r>
              <a:rPr lang="en-US" altLang="ko-KR" sz="1000" dirty="0" smtClean="0"/>
              <a:t>.)</a:t>
            </a:r>
            <a:endParaRPr lang="ko-KR" altLang="en-US" sz="1000"/>
          </a:p>
        </p:txBody>
      </p:sp>
      <p:grpSp>
        <p:nvGrpSpPr>
          <p:cNvPr id="28" name="그룹 27"/>
          <p:cNvGrpSpPr/>
          <p:nvPr/>
        </p:nvGrpSpPr>
        <p:grpSpPr>
          <a:xfrm>
            <a:off x="1325153" y="4541708"/>
            <a:ext cx="4720370" cy="889383"/>
            <a:chOff x="1325153" y="5765500"/>
            <a:chExt cx="4720370" cy="889383"/>
          </a:xfrm>
        </p:grpSpPr>
        <p:grpSp>
          <p:nvGrpSpPr>
            <p:cNvPr id="161" name="그룹 160"/>
            <p:cNvGrpSpPr/>
            <p:nvPr/>
          </p:nvGrpSpPr>
          <p:grpSpPr>
            <a:xfrm>
              <a:off x="1325153" y="5780246"/>
              <a:ext cx="3517839" cy="874637"/>
              <a:chOff x="1325153" y="4765797"/>
              <a:chExt cx="5001181" cy="1243439"/>
            </a:xfrm>
          </p:grpSpPr>
          <p:pic>
            <p:nvPicPr>
              <p:cNvPr id="162" name="Picture 2" descr="http://icons.iconarchive.com/icons/raindropmemory/down-to-earth/72/G12-Flower-Seed-icon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6888" y="4765797"/>
                <a:ext cx="387116" cy="3871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3" name="덧셈 기호 162"/>
              <p:cNvSpPr/>
              <p:nvPr/>
            </p:nvSpPr>
            <p:spPr>
              <a:xfrm>
                <a:off x="2382267" y="4976583"/>
                <a:ext cx="755703" cy="755703"/>
              </a:xfrm>
              <a:prstGeom prst="mathPlus">
                <a:avLst>
                  <a:gd name="adj1" fmla="val 148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등호 163"/>
              <p:cNvSpPr/>
              <p:nvPr/>
            </p:nvSpPr>
            <p:spPr>
              <a:xfrm>
                <a:off x="4239507" y="4897234"/>
                <a:ext cx="914400" cy="914400"/>
              </a:xfrm>
              <a:prstGeom prst="mathEqual">
                <a:avLst>
                  <a:gd name="adj1" fmla="val 12709"/>
                  <a:gd name="adj2" fmla="val 1176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5" name="그룹 164"/>
              <p:cNvGrpSpPr/>
              <p:nvPr/>
            </p:nvGrpSpPr>
            <p:grpSpPr>
              <a:xfrm>
                <a:off x="5107134" y="4765797"/>
                <a:ext cx="1219200" cy="1209742"/>
                <a:chOff x="5107134" y="4765797"/>
                <a:chExt cx="1219200" cy="1209742"/>
              </a:xfrm>
            </p:grpSpPr>
            <p:pic>
              <p:nvPicPr>
                <p:cNvPr id="170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5107134" y="4765797"/>
                  <a:ext cx="1219200" cy="677072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310"/>
                <a:stretch/>
              </p:blipFill>
              <p:spPr bwMode="auto">
                <a:xfrm>
                  <a:off x="5107134" y="5442869"/>
                  <a:ext cx="1219200" cy="532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6" name="Picture 8" descr="http://icons.iconarchive.com/icons/aha-soft/space/128/Jupiter-icon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0935" y="5156915"/>
                <a:ext cx="395037" cy="395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10" descr="http://icons.iconarchive.com/icons/icons8/ios7/128/Gaming-Cards-icon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6888" y="5614198"/>
                <a:ext cx="395037" cy="395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14" descr="http://icons.iconseeker.com/png/fullsize/jolly-roger-vol-2/island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5153" y="4765797"/>
                <a:ext cx="395037" cy="395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12" descr="http://icons.iconarchive.com/icons/spoon-graphics/monster/128/Blue-Monster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5153" y="5160835"/>
                <a:ext cx="395037" cy="395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2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10"/>
            <a:stretch/>
          </p:blipFill>
          <p:spPr bwMode="auto">
            <a:xfrm>
              <a:off x="2573700" y="6217565"/>
              <a:ext cx="835557" cy="36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0" descr="http://icons.iconarchive.com/icons/icons8/ios7/128/Gaming-Cards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903" y="6004505"/>
              <a:ext cx="189789" cy="18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http://icons.iconseeker.com/png/fullsize/jolly-roger-vol-2/islan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7292" y="5983743"/>
              <a:ext cx="189789" cy="18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12" descr="http://icons.iconarchive.com/icons/spoon-graphics/monster/128/Blue-Monster-icon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6209" y="6005166"/>
              <a:ext cx="189789" cy="18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4464"/>
            <a:stretch/>
          </p:blipFill>
          <p:spPr bwMode="auto">
            <a:xfrm>
              <a:off x="2803174" y="5798873"/>
              <a:ext cx="330637" cy="18361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9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936" y="5765500"/>
              <a:ext cx="857587" cy="85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742288" y="6060244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OR</a:t>
              </a:r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0" y="5595551"/>
            <a:ext cx="909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유저는 각각의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작물에 </a:t>
            </a:r>
            <a:r>
              <a:rPr lang="ko-KR" altLang="en-US" sz="1000" b="1" smtClean="0">
                <a:solidFill>
                  <a:srgbClr val="FF0000"/>
                </a:solidFill>
              </a:rPr>
              <a:t>스페셜 작물 형태 변경권을 </a:t>
            </a:r>
            <a:r>
              <a:rPr lang="ko-KR" altLang="en-US" sz="1000" smtClean="0"/>
              <a:t>사용하여 해당 작물의 형태를 한번에 한하여 자신이 원하는 것으로 변경할 수 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이미 변경한 작물은 다시 변경 불가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325153" y="6067004"/>
            <a:ext cx="4603392" cy="626667"/>
            <a:chOff x="344280" y="4155887"/>
            <a:chExt cx="4603392" cy="626667"/>
          </a:xfrm>
        </p:grpSpPr>
        <p:grpSp>
          <p:nvGrpSpPr>
            <p:cNvPr id="51" name="그룹 50"/>
            <p:cNvGrpSpPr/>
            <p:nvPr/>
          </p:nvGrpSpPr>
          <p:grpSpPr>
            <a:xfrm>
              <a:off x="344280" y="4155887"/>
              <a:ext cx="2232961" cy="626667"/>
              <a:chOff x="344280" y="4155887"/>
              <a:chExt cx="2232961" cy="626667"/>
            </a:xfrm>
          </p:grpSpPr>
          <p:pic>
            <p:nvPicPr>
              <p:cNvPr id="55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44464"/>
              <a:stretch/>
            </p:blipFill>
            <p:spPr bwMode="auto">
              <a:xfrm>
                <a:off x="1214579" y="4231094"/>
                <a:ext cx="857587" cy="476253"/>
              </a:xfrm>
              <a:prstGeom prst="rect">
                <a:avLst/>
              </a:prstGeom>
              <a:noFill/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등호 55"/>
              <p:cNvSpPr/>
              <p:nvPr/>
            </p:nvSpPr>
            <p:spPr>
              <a:xfrm>
                <a:off x="1950573" y="4155887"/>
                <a:ext cx="626668" cy="626667"/>
              </a:xfrm>
              <a:prstGeom prst="mathEqual">
                <a:avLst>
                  <a:gd name="adj1" fmla="val 12709"/>
                  <a:gd name="adj2" fmla="val 1176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덧셈 기호 56"/>
              <p:cNvSpPr/>
              <p:nvPr/>
            </p:nvSpPr>
            <p:spPr>
              <a:xfrm>
                <a:off x="979692" y="4288681"/>
                <a:ext cx="353738" cy="353738"/>
              </a:xfrm>
              <a:prstGeom prst="mathPlus">
                <a:avLst>
                  <a:gd name="adj1" fmla="val 148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8" name="그룹 57"/>
              <p:cNvGrpSpPr/>
              <p:nvPr/>
            </p:nvGrpSpPr>
            <p:grpSpPr>
              <a:xfrm>
                <a:off x="344280" y="4227425"/>
                <a:ext cx="547750" cy="447072"/>
                <a:chOff x="4763065" y="3130661"/>
                <a:chExt cx="547750" cy="447072"/>
              </a:xfrm>
            </p:grpSpPr>
            <p:pic>
              <p:nvPicPr>
                <p:cNvPr id="59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4763065" y="3130661"/>
                  <a:ext cx="330637" cy="183615"/>
                </a:xfrm>
                <a:prstGeom prst="rect">
                  <a:avLst/>
                </a:prstGeom>
                <a:noFill/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4980178" y="3394118"/>
                  <a:ext cx="330637" cy="183615"/>
                </a:xfrm>
                <a:prstGeom prst="rect">
                  <a:avLst/>
                </a:prstGeom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굽은 화살표 60"/>
                <p:cNvSpPr/>
                <p:nvPr/>
              </p:nvSpPr>
              <p:spPr>
                <a:xfrm rot="5400000">
                  <a:off x="5061304" y="3191727"/>
                  <a:ext cx="156525" cy="156306"/>
                </a:xfrm>
                <a:prstGeom prst="ben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굽은 화살표 61"/>
                <p:cNvSpPr/>
                <p:nvPr/>
              </p:nvSpPr>
              <p:spPr>
                <a:xfrm rot="16200000">
                  <a:off x="4875592" y="3363310"/>
                  <a:ext cx="156525" cy="156306"/>
                </a:xfrm>
                <a:prstGeom prst="ben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52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4464"/>
            <a:stretch/>
          </p:blipFill>
          <p:spPr bwMode="auto">
            <a:xfrm>
              <a:off x="2490235" y="4240629"/>
              <a:ext cx="857587" cy="476253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4464"/>
            <a:stretch/>
          </p:blipFill>
          <p:spPr bwMode="auto">
            <a:xfrm>
              <a:off x="3290160" y="4241652"/>
              <a:ext cx="857587" cy="476253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icons.iconarchive.com/icons/iconsmind/outline/128/Plant-icon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44464"/>
            <a:stretch/>
          </p:blipFill>
          <p:spPr bwMode="auto">
            <a:xfrm>
              <a:off x="4090085" y="4236960"/>
              <a:ext cx="857587" cy="476253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>
            <a:off x="6568672" y="5709505"/>
            <a:ext cx="2138938" cy="733511"/>
            <a:chOff x="1334530" y="3911258"/>
            <a:chExt cx="2749775" cy="942986"/>
          </a:xfrm>
        </p:grpSpPr>
        <p:sp>
          <p:nvSpPr>
            <p:cNvPr id="64" name="TextBox 63"/>
            <p:cNvSpPr txBox="1"/>
            <p:nvPr/>
          </p:nvSpPr>
          <p:spPr>
            <a:xfrm>
              <a:off x="1334530" y="4098180"/>
              <a:ext cx="1057888" cy="31653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 err="1" smtClean="0"/>
                <a:t>과금</a:t>
              </a:r>
              <a:endParaRPr lang="ko-KR" altLang="en-US" sz="1000" dirty="0"/>
            </a:p>
          </p:txBody>
        </p:sp>
        <p:pic>
          <p:nvPicPr>
            <p:cNvPr id="65" name="Picture 2" descr="http://icons.iconarchive.com/icons/raindropmemory/down-to-earth/72/G12-Flower-Seed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6" y="3911258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직선 화살표 연결선 66"/>
            <p:cNvCxnSpPr>
              <a:stCxn id="64" idx="3"/>
              <a:endCxn id="65" idx="1"/>
            </p:cNvCxnSpPr>
            <p:nvPr/>
          </p:nvCxnSpPr>
          <p:spPr>
            <a:xfrm flipV="1">
              <a:off x="2392418" y="4254158"/>
              <a:ext cx="842858" cy="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072046" y="4597058"/>
              <a:ext cx="1012259" cy="257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/>
                <a:t>특수 작물 씨앗</a:t>
              </a:r>
              <a:endParaRPr lang="ko-KR" altLang="en-US" sz="7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61681" y="21995"/>
            <a:ext cx="4658579" cy="2957267"/>
            <a:chOff x="6561681" y="21995"/>
            <a:chExt cx="4658579" cy="2957267"/>
          </a:xfrm>
        </p:grpSpPr>
        <p:grpSp>
          <p:nvGrpSpPr>
            <p:cNvPr id="69" name="그룹 68"/>
            <p:cNvGrpSpPr/>
            <p:nvPr/>
          </p:nvGrpSpPr>
          <p:grpSpPr>
            <a:xfrm>
              <a:off x="6740639" y="21995"/>
              <a:ext cx="3230649" cy="835557"/>
              <a:chOff x="2601209" y="4223221"/>
              <a:chExt cx="4713991" cy="1219201"/>
            </a:xfrm>
          </p:grpSpPr>
          <p:pic>
            <p:nvPicPr>
              <p:cNvPr id="70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4223221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310"/>
              <a:stretch/>
            </p:blipFill>
            <p:spPr bwMode="auto">
              <a:xfrm>
                <a:off x="4045539" y="4909752"/>
                <a:ext cx="1219200" cy="532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http://icons.iconarchive.com/icons/raindropmemory/down-to-earth/72/G12-Flower-Seed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1209" y="4490287"/>
                <a:ext cx="685800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덧셈 기호 73"/>
              <p:cNvSpPr/>
              <p:nvPr/>
            </p:nvSpPr>
            <p:spPr>
              <a:xfrm>
                <a:off x="3365930" y="4454970"/>
                <a:ext cx="755703" cy="755703"/>
              </a:xfrm>
              <a:prstGeom prst="mathPlus">
                <a:avLst>
                  <a:gd name="adj1" fmla="val 148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등호 76"/>
              <p:cNvSpPr/>
              <p:nvPr/>
            </p:nvSpPr>
            <p:spPr>
              <a:xfrm>
                <a:off x="5223170" y="4375621"/>
                <a:ext cx="914400" cy="914400"/>
              </a:xfrm>
              <a:prstGeom prst="mathEqual">
                <a:avLst>
                  <a:gd name="adj1" fmla="val 12709"/>
                  <a:gd name="adj2" fmla="val 1176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9421200" y="556566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1</a:t>
              </a:r>
              <a:endParaRPr lang="ko-KR" altLang="en-US" sz="1200" b="1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561681" y="1053576"/>
              <a:ext cx="4658579" cy="893381"/>
              <a:chOff x="6561681" y="1053576"/>
              <a:chExt cx="4658579" cy="893381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9861663" y="1379476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OR</a:t>
                </a:r>
                <a:endParaRPr lang="ko-KR" altLang="en-US"/>
              </a:p>
            </p:txBody>
          </p:sp>
          <p:pic>
            <p:nvPicPr>
              <p:cNvPr id="89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1681" y="1053576"/>
                <a:ext cx="835557" cy="835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http://icons.iconarchive.com/icons/raindropmemory/down-to-earth/72/G12-Flower-Seed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7906" y="1259007"/>
                <a:ext cx="470001" cy="4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덧셈 기호 90"/>
              <p:cNvSpPr/>
              <p:nvPr/>
            </p:nvSpPr>
            <p:spPr>
              <a:xfrm>
                <a:off x="7264726" y="1234803"/>
                <a:ext cx="517907" cy="517907"/>
              </a:xfrm>
              <a:prstGeom prst="mathPlus">
                <a:avLst>
                  <a:gd name="adj1" fmla="val 148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등호 91"/>
              <p:cNvSpPr/>
              <p:nvPr/>
            </p:nvSpPr>
            <p:spPr>
              <a:xfrm>
                <a:off x="8537552" y="1180423"/>
                <a:ext cx="626667" cy="626667"/>
              </a:xfrm>
              <a:prstGeom prst="mathEqual">
                <a:avLst>
                  <a:gd name="adj1" fmla="val 12709"/>
                  <a:gd name="adj2" fmla="val 1176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그룹 92"/>
              <p:cNvGrpSpPr/>
              <p:nvPr/>
            </p:nvGrpSpPr>
            <p:grpSpPr>
              <a:xfrm>
                <a:off x="9132826" y="1096023"/>
                <a:ext cx="857587" cy="850934"/>
                <a:chOff x="4137805" y="4024893"/>
                <a:chExt cx="857587" cy="850934"/>
              </a:xfrm>
            </p:grpSpPr>
            <p:pic>
              <p:nvPicPr>
                <p:cNvPr id="94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4137805" y="4024893"/>
                  <a:ext cx="857587" cy="476253"/>
                </a:xfrm>
                <a:prstGeom prst="rect">
                  <a:avLst/>
                </a:prstGeom>
                <a:noFill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310"/>
                <a:stretch/>
              </p:blipFill>
              <p:spPr bwMode="auto">
                <a:xfrm>
                  <a:off x="4137805" y="4501146"/>
                  <a:ext cx="857587" cy="374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" name="그룹 8"/>
              <p:cNvGrpSpPr/>
              <p:nvPr/>
            </p:nvGrpSpPr>
            <p:grpSpPr>
              <a:xfrm>
                <a:off x="10362672" y="1095984"/>
                <a:ext cx="857588" cy="850972"/>
                <a:chOff x="10488547" y="1095984"/>
                <a:chExt cx="857588" cy="850972"/>
              </a:xfrm>
            </p:grpSpPr>
            <p:pic>
              <p:nvPicPr>
                <p:cNvPr id="96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10488548" y="1095984"/>
                  <a:ext cx="857587" cy="476253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310"/>
                <a:stretch/>
              </p:blipFill>
              <p:spPr bwMode="auto">
                <a:xfrm>
                  <a:off x="10488547" y="1572275"/>
                  <a:ext cx="857587" cy="374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9" name="TextBox 98"/>
              <p:cNvSpPr txBox="1"/>
              <p:nvPr/>
            </p:nvSpPr>
            <p:spPr>
              <a:xfrm>
                <a:off x="9421200" y="1636506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endParaRPr lang="ko-KR" altLang="en-US" sz="1200" b="1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0658581" y="1647748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3</a:t>
                </a:r>
                <a:endParaRPr lang="ko-KR" altLang="en-US" sz="1200" b="1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6860447" y="1591242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1</a:t>
                </a:r>
                <a:endParaRPr lang="ko-KR" altLang="en-US" sz="1200" b="1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7264726" y="2128289"/>
              <a:ext cx="3955534" cy="850973"/>
              <a:chOff x="7264726" y="1095984"/>
              <a:chExt cx="3955534" cy="85097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9861663" y="1379476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OR</a:t>
                </a:r>
                <a:endParaRPr lang="ko-KR" altLang="en-US"/>
              </a:p>
            </p:txBody>
          </p:sp>
          <p:pic>
            <p:nvPicPr>
              <p:cNvPr id="105" name="Picture 2" descr="http://icons.iconarchive.com/icons/raindropmemory/down-to-earth/72/G12-Flower-Seed-icon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07906" y="1259007"/>
                <a:ext cx="470001" cy="47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덧셈 기호 105"/>
              <p:cNvSpPr/>
              <p:nvPr/>
            </p:nvSpPr>
            <p:spPr>
              <a:xfrm>
                <a:off x="7264726" y="1234803"/>
                <a:ext cx="517907" cy="517907"/>
              </a:xfrm>
              <a:prstGeom prst="mathPlus">
                <a:avLst>
                  <a:gd name="adj1" fmla="val 148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등호 106"/>
              <p:cNvSpPr/>
              <p:nvPr/>
            </p:nvSpPr>
            <p:spPr>
              <a:xfrm>
                <a:off x="8537552" y="1180423"/>
                <a:ext cx="626667" cy="626667"/>
              </a:xfrm>
              <a:prstGeom prst="mathEqual">
                <a:avLst>
                  <a:gd name="adj1" fmla="val 12709"/>
                  <a:gd name="adj2" fmla="val 1176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8" name="그룹 107"/>
              <p:cNvGrpSpPr/>
              <p:nvPr/>
            </p:nvGrpSpPr>
            <p:grpSpPr>
              <a:xfrm>
                <a:off x="9132826" y="1096023"/>
                <a:ext cx="857587" cy="850934"/>
                <a:chOff x="4137805" y="4024893"/>
                <a:chExt cx="857587" cy="850934"/>
              </a:xfrm>
            </p:grpSpPr>
            <p:pic>
              <p:nvPicPr>
                <p:cNvPr id="115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4137805" y="4024893"/>
                  <a:ext cx="857587" cy="476253"/>
                </a:xfrm>
                <a:prstGeom prst="rect">
                  <a:avLst/>
                </a:prstGeom>
                <a:noFill/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310"/>
                <a:stretch/>
              </p:blipFill>
              <p:spPr bwMode="auto">
                <a:xfrm>
                  <a:off x="4137805" y="4501146"/>
                  <a:ext cx="857587" cy="374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9" name="그룹 108"/>
              <p:cNvGrpSpPr/>
              <p:nvPr/>
            </p:nvGrpSpPr>
            <p:grpSpPr>
              <a:xfrm>
                <a:off x="10362672" y="1095984"/>
                <a:ext cx="857588" cy="850972"/>
                <a:chOff x="10488547" y="1095984"/>
                <a:chExt cx="857588" cy="850972"/>
              </a:xfrm>
            </p:grpSpPr>
            <p:pic>
              <p:nvPicPr>
                <p:cNvPr id="113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" b="44464"/>
                <a:stretch/>
              </p:blipFill>
              <p:spPr bwMode="auto">
                <a:xfrm>
                  <a:off x="10488548" y="1095984"/>
                  <a:ext cx="857587" cy="476253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http://icons.iconarchive.com/icons/iconsmind/outline/128/Plant-icon.pn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310"/>
                <a:stretch/>
              </p:blipFill>
              <p:spPr bwMode="auto">
                <a:xfrm>
                  <a:off x="10488547" y="1572275"/>
                  <a:ext cx="857587" cy="3746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0" name="TextBox 109"/>
              <p:cNvSpPr txBox="1"/>
              <p:nvPr/>
            </p:nvSpPr>
            <p:spPr>
              <a:xfrm>
                <a:off x="9421200" y="1636506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endParaRPr lang="ko-KR" altLang="en-US" sz="1200" b="1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0658581" y="1647748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3</a:t>
                </a:r>
                <a:endParaRPr lang="ko-KR" altLang="en-US" sz="1200" b="1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568672" y="2113768"/>
              <a:ext cx="857587" cy="850934"/>
              <a:chOff x="9285226" y="2280728"/>
              <a:chExt cx="857587" cy="850934"/>
            </a:xfrm>
          </p:grpSpPr>
          <p:pic>
            <p:nvPicPr>
              <p:cNvPr id="117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" b="44464"/>
              <a:stretch/>
            </p:blipFill>
            <p:spPr bwMode="auto">
              <a:xfrm>
                <a:off x="9285226" y="2280728"/>
                <a:ext cx="857587" cy="476253"/>
              </a:xfrm>
              <a:prstGeom prst="rect">
                <a:avLst/>
              </a:prstGeom>
              <a:noFill/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2" descr="http://icons.iconarchive.com/icons/iconsmind/outline/128/Plant-icon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310"/>
              <a:stretch/>
            </p:blipFill>
            <p:spPr bwMode="auto">
              <a:xfrm>
                <a:off x="9285226" y="2756981"/>
                <a:ext cx="857587" cy="374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9573600" y="2821211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2</a:t>
                </a:r>
                <a:endParaRPr lang="ko-KR" altLang="en-US" sz="12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084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4" y="1845945"/>
            <a:ext cx="3991851" cy="415783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9899349" y="2867419"/>
            <a:ext cx="394138" cy="18918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829801" y="288893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/>
              <a:t>헬퍼</a:t>
            </a:r>
            <a:endParaRPr lang="ko-KR" altLang="en-US" sz="800" dirty="0"/>
          </a:p>
        </p:txBody>
      </p:sp>
      <p:sp>
        <p:nvSpPr>
          <p:cNvPr id="7" name="직사각형 6"/>
          <p:cNvSpPr/>
          <p:nvPr/>
        </p:nvSpPr>
        <p:spPr>
          <a:xfrm>
            <a:off x="8359140" y="5036820"/>
            <a:ext cx="350520" cy="17526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19810" y="501672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헬퍼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5" y="460147"/>
            <a:ext cx="7582345" cy="5543630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1082040" y="571500"/>
            <a:ext cx="647700" cy="281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59280" y="1019175"/>
            <a:ext cx="350520" cy="139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25780" y="1430655"/>
            <a:ext cx="464820" cy="13144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39102" y="98298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헬퍼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329" y="137341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</a:rPr>
              <a:t>헬퍼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2822" y="5278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헬퍼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85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" y="607695"/>
            <a:ext cx="5651500" cy="5657850"/>
          </a:xfrm>
          <a:prstGeom prst="rect">
            <a:avLst/>
          </a:prstGeom>
          <a:noFill/>
        </p:spPr>
      </p:pic>
      <p:grpSp>
        <p:nvGrpSpPr>
          <p:cNvPr id="7" name="그룹 6"/>
          <p:cNvGrpSpPr/>
          <p:nvPr/>
        </p:nvGrpSpPr>
        <p:grpSpPr>
          <a:xfrm>
            <a:off x="1597359" y="726199"/>
            <a:ext cx="455418" cy="260115"/>
            <a:chOff x="9899349" y="2867419"/>
            <a:chExt cx="455418" cy="260115"/>
          </a:xfrm>
        </p:grpSpPr>
        <p:sp>
          <p:nvSpPr>
            <p:cNvPr id="5" name="직사각형 4"/>
            <p:cNvSpPr/>
            <p:nvPr/>
          </p:nvSpPr>
          <p:spPr>
            <a:xfrm>
              <a:off x="9899349" y="2867419"/>
              <a:ext cx="394138" cy="1891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13621" y="2881313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헬퍼</a:t>
              </a:r>
              <a:endParaRPr lang="ko-KR" altLang="en-US" sz="10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924777" y="662464"/>
            <a:ext cx="441146" cy="246221"/>
            <a:chOff x="9887427" y="2826544"/>
            <a:chExt cx="441146" cy="246221"/>
          </a:xfrm>
        </p:grpSpPr>
        <p:sp>
          <p:nvSpPr>
            <p:cNvPr id="11" name="직사각형 10"/>
            <p:cNvSpPr/>
            <p:nvPr/>
          </p:nvSpPr>
          <p:spPr>
            <a:xfrm>
              <a:off x="9918399" y="2857894"/>
              <a:ext cx="394138" cy="1705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87427" y="282654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헬퍼</a:t>
              </a:r>
              <a:endParaRPr lang="ko-KR" altLang="en-US" sz="1000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01442" y="737038"/>
            <a:ext cx="647700" cy="281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42224" y="6933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헬퍼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365483" y="1199674"/>
            <a:ext cx="389850" cy="215444"/>
            <a:chOff x="1839102" y="982980"/>
            <a:chExt cx="389850" cy="215444"/>
          </a:xfrm>
        </p:grpSpPr>
        <p:sp>
          <p:nvSpPr>
            <p:cNvPr id="15" name="직사각형 14"/>
            <p:cNvSpPr/>
            <p:nvPr/>
          </p:nvSpPr>
          <p:spPr>
            <a:xfrm>
              <a:off x="1859280" y="1019175"/>
              <a:ext cx="350520" cy="1390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39102" y="9829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>
                  <a:solidFill>
                    <a:schemeClr val="bg1"/>
                  </a:solidFill>
                </a:rPr>
                <a:t>헬퍼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423342" y="1697037"/>
            <a:ext cx="4450715" cy="530225"/>
            <a:chOff x="6423342" y="1697037"/>
            <a:chExt cx="4450715" cy="530225"/>
          </a:xfrm>
        </p:grpSpPr>
        <p:pic>
          <p:nvPicPr>
            <p:cNvPr id="19" name="그림 1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342" y="1697037"/>
              <a:ext cx="4450715" cy="530225"/>
            </a:xfrm>
            <a:prstGeom prst="rect">
              <a:avLst/>
            </a:prstGeom>
            <a:noFill/>
          </p:spPr>
        </p:pic>
        <p:grpSp>
          <p:nvGrpSpPr>
            <p:cNvPr id="22" name="그룹 21"/>
            <p:cNvGrpSpPr/>
            <p:nvPr/>
          </p:nvGrpSpPr>
          <p:grpSpPr>
            <a:xfrm>
              <a:off x="7516342" y="1788717"/>
              <a:ext cx="687113" cy="369332"/>
              <a:chOff x="2753842" y="845742"/>
              <a:chExt cx="687113" cy="36933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753842" y="889438"/>
                <a:ext cx="647700" cy="2819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94624" y="84574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solidFill>
                      <a:schemeClr val="bg1"/>
                    </a:solidFill>
                  </a:rPr>
                  <a:t>헬퍼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13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작물 </a:t>
            </a:r>
            <a:r>
              <a:rPr lang="en-US" altLang="ko-KR" sz="1800" b="1" dirty="0" smtClean="0"/>
              <a:t>/ </a:t>
            </a:r>
            <a:r>
              <a:rPr lang="ko-KR" altLang="en-US" sz="1800" b="1" smtClean="0"/>
              <a:t>작물 씨앗 분해</a:t>
            </a:r>
            <a:endParaRPr lang="ko-KR" altLang="en-US" sz="18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0" y="32715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유저는 </a:t>
            </a:r>
            <a:r>
              <a:rPr lang="ko-KR" altLang="en-US" sz="1000" dirty="0" err="1" smtClean="0"/>
              <a:t>행성석</a:t>
            </a:r>
            <a:r>
              <a:rPr lang="ko-KR" altLang="en-US" sz="1000" dirty="0" smtClean="0"/>
              <a:t> 작물 이상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탄생석 씨앗 이상의 모든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작물 및 작물 씨앗을 분해하여 아래와 같이 보상 아이템을 얻을 수 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분해는 라운지에서만 할 수 있다</a:t>
            </a:r>
            <a:r>
              <a:rPr lang="en-US" altLang="ko-KR" sz="1000" dirty="0" smtClean="0"/>
              <a:t>.)</a:t>
            </a:r>
          </a:p>
          <a:p>
            <a:r>
              <a:rPr lang="ko-KR" altLang="en-US" sz="1000" dirty="0" smtClean="0"/>
              <a:t>이때 보상으로 획득하는 작물 씨앗은 자신의 소유 화분에만 심을 수 있고 자기 소유 화분의 작물만 업그레이드 시도를 할 수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또한 좋은 보상을 얻었을 때 기존 캔디 </a:t>
            </a:r>
            <a:r>
              <a:rPr lang="ko-KR" altLang="en-US" sz="1000" dirty="0" err="1" smtClean="0"/>
              <a:t>가챠와</a:t>
            </a:r>
            <a:r>
              <a:rPr lang="ko-KR" altLang="en-US" sz="1000" dirty="0" smtClean="0"/>
              <a:t> 동일하게 전체 방송으로 해당 유저가 어떤 보상을 얻었는지 알려진다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131410" y="1214294"/>
            <a:ext cx="6406974" cy="946414"/>
            <a:chOff x="1276398" y="2462649"/>
            <a:chExt cx="6406974" cy="946414"/>
          </a:xfrm>
        </p:grpSpPr>
        <p:sp>
          <p:nvSpPr>
            <p:cNvPr id="4" name="TextBox 3"/>
            <p:cNvSpPr txBox="1"/>
            <p:nvPr/>
          </p:nvSpPr>
          <p:spPr>
            <a:xfrm>
              <a:off x="1276398" y="2462649"/>
              <a:ext cx="947696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홈가든</a:t>
              </a:r>
              <a:r>
                <a:rPr lang="ko-KR" altLang="en-US" sz="1000" dirty="0" smtClean="0"/>
                <a:t> 작물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(</a:t>
              </a:r>
              <a:r>
                <a:rPr lang="ko-KR" altLang="en-US" sz="1000" smtClean="0"/>
                <a:t>행성석 이상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76398" y="3008952"/>
              <a:ext cx="1204177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작물 씨앗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(</a:t>
              </a:r>
              <a:r>
                <a:rPr lang="ko-KR" altLang="en-US" sz="1000" smtClean="0"/>
                <a:t>탄생석 씨앗이상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cxnSp>
          <p:nvCxnSpPr>
            <p:cNvPr id="26" name="직선 화살표 연결선 25"/>
            <p:cNvCxnSpPr>
              <a:stCxn id="4" idx="3"/>
              <a:endCxn id="50" idx="1"/>
            </p:cNvCxnSpPr>
            <p:nvPr/>
          </p:nvCxnSpPr>
          <p:spPr>
            <a:xfrm>
              <a:off x="2224094" y="2662704"/>
              <a:ext cx="12729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497001" y="2462649"/>
              <a:ext cx="2666114" cy="4001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작물 분해 보상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1000" dirty="0" smtClean="0">
                  <a:solidFill>
                    <a:schemeClr val="tx1"/>
                  </a:solidFill>
                </a:rPr>
              </a:br>
              <a:r>
                <a:rPr lang="en-US" altLang="ko-KR" sz="10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smtClean="0">
                  <a:solidFill>
                    <a:schemeClr val="tx1"/>
                  </a:solidFill>
                </a:rPr>
                <a:t>보상 리스트 중에서 랜덤으로 하나 선택됨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76" name="직선 화살표 연결선 75"/>
            <p:cNvCxnSpPr>
              <a:stCxn id="56" idx="3"/>
              <a:endCxn id="89" idx="1"/>
            </p:cNvCxnSpPr>
            <p:nvPr/>
          </p:nvCxnSpPr>
          <p:spPr>
            <a:xfrm>
              <a:off x="2480575" y="3209007"/>
              <a:ext cx="1016426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3497001" y="3008952"/>
              <a:ext cx="2666114" cy="4001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r>
                <a:rPr lang="ko-KR" altLang="en-US" sz="1000" dirty="0" smtClean="0">
                  <a:solidFill>
                    <a:schemeClr val="tx1"/>
                  </a:solidFill>
                </a:rPr>
                <a:t>씨앗 </a:t>
              </a:r>
              <a:r>
                <a:rPr lang="ko-KR" altLang="en-US" sz="1000" smtClean="0">
                  <a:solidFill>
                    <a:schemeClr val="tx1"/>
                  </a:solidFill>
                </a:rPr>
                <a:t>분해 보상</a:t>
              </a:r>
              <a:r>
                <a:rPr lang="en-US" altLang="ko-KR" sz="1000" dirty="0">
                  <a:solidFill>
                    <a:schemeClr val="tx1"/>
                  </a:solidFill>
                </a:rPr>
                <a:t/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ko-KR" altLang="en-US" sz="1000">
                  <a:solidFill>
                    <a:schemeClr val="tx1"/>
                  </a:solidFill>
                </a:rPr>
                <a:t>보상 리스트 중에서 랜덤으로 하나 선택됨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)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466372" y="2735801"/>
              <a:ext cx="1217000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좋은 보상 획득 시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전체 방송</a:t>
              </a:r>
              <a:endParaRPr lang="ko-KR" altLang="en-US" sz="10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60319" y="2462649"/>
              <a:ext cx="696039" cy="9464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분해</a:t>
              </a:r>
              <a:endParaRPr lang="ko-KR" altLang="en-US"/>
            </a:p>
          </p:txBody>
        </p:sp>
        <p:cxnSp>
          <p:nvCxnSpPr>
            <p:cNvPr id="38" name="꺾인 연결선 37"/>
            <p:cNvCxnSpPr>
              <a:stCxn id="50" idx="3"/>
              <a:endCxn id="163" idx="1"/>
            </p:cNvCxnSpPr>
            <p:nvPr/>
          </p:nvCxnSpPr>
          <p:spPr>
            <a:xfrm>
              <a:off x="6163115" y="2662704"/>
              <a:ext cx="303257" cy="27315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>
              <a:stCxn id="89" idx="3"/>
              <a:endCxn id="163" idx="1"/>
            </p:cNvCxnSpPr>
            <p:nvPr/>
          </p:nvCxnSpPr>
          <p:spPr>
            <a:xfrm flipV="1">
              <a:off x="6163115" y="2935856"/>
              <a:ext cx="303257" cy="27315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93" y="3134436"/>
            <a:ext cx="3381491" cy="1177524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8311159" y="141071"/>
            <a:ext cx="1888480" cy="2692750"/>
            <a:chOff x="605258" y="2540017"/>
            <a:chExt cx="1888480" cy="2692750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58" y="2540017"/>
              <a:ext cx="1888480" cy="2692750"/>
            </a:xfrm>
            <a:prstGeom prst="rect">
              <a:avLst/>
            </a:prstGeom>
          </p:spPr>
        </p:pic>
        <p:sp>
          <p:nvSpPr>
            <p:cNvPr id="80" name="직사각형 79"/>
            <p:cNvSpPr/>
            <p:nvPr/>
          </p:nvSpPr>
          <p:spPr>
            <a:xfrm>
              <a:off x="1347787" y="4705350"/>
              <a:ext cx="695326" cy="1047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87675" y="4657709"/>
              <a:ext cx="8082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00" dirty="0" smtClean="0">
                  <a:solidFill>
                    <a:schemeClr val="bg1"/>
                  </a:solidFill>
                </a:rPr>
                <a:t>[</a:t>
              </a:r>
              <a:r>
                <a:rPr lang="ko-KR" altLang="en-US" sz="700" smtClean="0">
                  <a:solidFill>
                    <a:schemeClr val="bg1"/>
                  </a:solidFill>
                </a:rPr>
                <a:t>분해</a:t>
              </a:r>
              <a:r>
                <a:rPr lang="en-US" altLang="ko-KR" sz="700" dirty="0" smtClean="0">
                  <a:solidFill>
                    <a:schemeClr val="bg1"/>
                  </a:solidFill>
                </a:rPr>
                <a:t>] </a:t>
              </a:r>
              <a:r>
                <a:rPr lang="ko-KR" altLang="en-US" sz="700" smtClean="0">
                  <a:solidFill>
                    <a:schemeClr val="bg1"/>
                  </a:solidFill>
                </a:rPr>
                <a:t>작물</a:t>
              </a:r>
              <a:r>
                <a:rPr lang="en-US" altLang="ko-KR" sz="700" dirty="0" smtClean="0">
                  <a:solidFill>
                    <a:schemeClr val="bg1"/>
                  </a:solidFill>
                </a:rPr>
                <a:t>NPC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842769" y="4705350"/>
            <a:ext cx="3381491" cy="1220664"/>
            <a:chOff x="7842769" y="4705350"/>
            <a:chExt cx="3381491" cy="1220664"/>
          </a:xfrm>
        </p:grpSpPr>
        <p:grpSp>
          <p:nvGrpSpPr>
            <p:cNvPr id="85" name="그룹 84"/>
            <p:cNvGrpSpPr/>
            <p:nvPr/>
          </p:nvGrpSpPr>
          <p:grpSpPr>
            <a:xfrm>
              <a:off x="7842769" y="4705350"/>
              <a:ext cx="3381491" cy="1220664"/>
              <a:chOff x="2714509" y="4518659"/>
              <a:chExt cx="3381491" cy="1220664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846"/>
              <a:stretch/>
            </p:blipFill>
            <p:spPr>
              <a:xfrm>
                <a:off x="2714509" y="4518659"/>
                <a:ext cx="3381491" cy="1220663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6"/>
              <a:srcRect t="5871" b="-1"/>
              <a:stretch/>
            </p:blipFill>
            <p:spPr>
              <a:xfrm>
                <a:off x="2853925" y="4924425"/>
                <a:ext cx="1402202" cy="814898"/>
              </a:xfrm>
              <a:prstGeom prst="rect">
                <a:avLst/>
              </a:prstGeom>
            </p:spPr>
          </p:pic>
          <p:sp>
            <p:nvSpPr>
              <p:cNvPr id="93" name="TextBox 92"/>
              <p:cNvSpPr txBox="1"/>
              <p:nvPr/>
            </p:nvSpPr>
            <p:spPr>
              <a:xfrm>
                <a:off x="2726112" y="4886309"/>
                <a:ext cx="110318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solidFill>
                      <a:srgbClr val="FFFF00"/>
                    </a:solidFill>
                  </a:rPr>
                  <a:t>[</a:t>
                </a:r>
                <a:r>
                  <a:rPr lang="ko-KR" altLang="en-US" sz="900" smtClean="0">
                    <a:solidFill>
                      <a:srgbClr val="FFFF00"/>
                    </a:solidFill>
                  </a:rPr>
                  <a:t>마법사</a:t>
                </a:r>
                <a:r>
                  <a:rPr lang="en-US" altLang="ko-KR" sz="900" dirty="0" smtClean="0">
                    <a:solidFill>
                      <a:srgbClr val="FFFF00"/>
                    </a:solidFill>
                  </a:rPr>
                  <a:t>] </a:t>
                </a:r>
                <a:r>
                  <a:rPr lang="ko-KR" altLang="en-US" sz="900" smtClean="0">
                    <a:solidFill>
                      <a:srgbClr val="FFFF00"/>
                    </a:solidFill>
                  </a:rPr>
                  <a:t>아흐메드</a:t>
                </a:r>
                <a:endParaRPr lang="en-US" altLang="ko-KR" sz="900" dirty="0" smtClean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794947" y="5055229"/>
                <a:ext cx="141737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solidFill>
                      <a:schemeClr val="bg1"/>
                    </a:solidFill>
                  </a:rPr>
                  <a:t>당신이 지금 </a:t>
                </a:r>
                <a:r>
                  <a:rPr lang="ko-KR" altLang="en-US" sz="700" dirty="0" err="1" smtClean="0">
                    <a:solidFill>
                      <a:schemeClr val="bg1"/>
                    </a:solidFill>
                  </a:rPr>
                  <a:t>원하는건</a:t>
                </a:r>
                <a:r>
                  <a:rPr lang="en-US" altLang="ko-KR" sz="700" dirty="0" smtClean="0">
                    <a:solidFill>
                      <a:schemeClr val="bg1"/>
                    </a:solidFill>
                  </a:rPr>
                  <a:t>… </a:t>
                </a:r>
                <a:r>
                  <a:rPr lang="ko-KR" altLang="en-US" sz="700" smtClean="0">
                    <a:solidFill>
                      <a:schemeClr val="bg1"/>
                    </a:solidFill>
                  </a:rPr>
                  <a:t>이것</a:t>
                </a:r>
                <a:r>
                  <a:rPr lang="en-US" altLang="ko-KR" sz="700" dirty="0" smtClean="0">
                    <a:solidFill>
                      <a:schemeClr val="bg1"/>
                    </a:solidFill>
                  </a:rPr>
                  <a:t>?!</a:t>
                </a:r>
              </a:p>
            </p:txBody>
          </p:sp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6"/>
              <a:srcRect l="72766" t="69686" b="6934"/>
              <a:stretch/>
            </p:blipFill>
            <p:spPr>
              <a:xfrm>
                <a:off x="5634037" y="5476875"/>
                <a:ext cx="381877" cy="202406"/>
              </a:xfrm>
              <a:prstGeom prst="rect">
                <a:avLst/>
              </a:prstGeom>
            </p:spPr>
          </p:pic>
          <p:sp>
            <p:nvSpPr>
              <p:cNvPr id="96" name="TextBox 95"/>
              <p:cNvSpPr txBox="1"/>
              <p:nvPr/>
            </p:nvSpPr>
            <p:spPr>
              <a:xfrm>
                <a:off x="2867180" y="5324176"/>
                <a:ext cx="146706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solidFill>
                      <a:srgbClr val="FFFF00"/>
                    </a:solidFill>
                  </a:rPr>
                  <a:t>작물 씨앗을 분해하고 싶습니다</a:t>
                </a:r>
                <a:r>
                  <a:rPr lang="en-US" altLang="ko-KR" sz="700" dirty="0" smtClean="0">
                    <a:solidFill>
                      <a:srgbClr val="FFFF00"/>
                    </a:solidFill>
                  </a:rPr>
                  <a:t>.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867180" y="5468971"/>
                <a:ext cx="107593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dirty="0" smtClean="0">
                    <a:solidFill>
                      <a:srgbClr val="FFFF00"/>
                    </a:solidFill>
                  </a:rPr>
                  <a:t>별로</a:t>
                </a:r>
                <a:r>
                  <a:rPr lang="en-US" altLang="ko-KR" sz="700" dirty="0" smtClean="0">
                    <a:solidFill>
                      <a:srgbClr val="FFFF00"/>
                    </a:solidFill>
                  </a:rPr>
                  <a:t>.. </a:t>
                </a:r>
                <a:r>
                  <a:rPr lang="ko-KR" altLang="en-US" sz="700" smtClean="0">
                    <a:solidFill>
                      <a:srgbClr val="FFFF00"/>
                    </a:solidFill>
                  </a:rPr>
                  <a:t>딱히 원하는 건</a:t>
                </a:r>
                <a:r>
                  <a:rPr lang="en-US" altLang="ko-KR" sz="700" dirty="0" smtClean="0">
                    <a:solidFill>
                      <a:srgbClr val="FFFF00"/>
                    </a:solidFill>
                  </a:rPr>
                  <a:t>..</a:t>
                </a:r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2873492" y="5406587"/>
                <a:ext cx="50721" cy="50721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2873491" y="5556864"/>
                <a:ext cx="50721" cy="50721"/>
              </a:xfrm>
              <a:prstGeom prst="ellipse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995440" y="5372724"/>
              <a:ext cx="116570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FFFF00"/>
                  </a:solidFill>
                </a:rPr>
                <a:t>좋은 마법을 걸어주세요</a:t>
              </a:r>
              <a:r>
                <a:rPr lang="en-US" altLang="ko-KR" sz="700" dirty="0" smtClean="0">
                  <a:solidFill>
                    <a:srgbClr val="FFFF00"/>
                  </a:solidFill>
                </a:rPr>
                <a:t>.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8001752" y="5455135"/>
              <a:ext cx="50721" cy="50721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14887" y="2619782"/>
            <a:ext cx="5555351" cy="2998856"/>
            <a:chOff x="514887" y="2619782"/>
            <a:chExt cx="5555351" cy="299885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2761" y="3912380"/>
              <a:ext cx="3377477" cy="877900"/>
            </a:xfrm>
            <a:prstGeom prst="rect">
              <a:avLst/>
            </a:prstGeom>
          </p:spPr>
        </p:pic>
        <p:grpSp>
          <p:nvGrpSpPr>
            <p:cNvPr id="14" name="그룹 13"/>
            <p:cNvGrpSpPr/>
            <p:nvPr/>
          </p:nvGrpSpPr>
          <p:grpSpPr>
            <a:xfrm>
              <a:off x="514887" y="2619782"/>
              <a:ext cx="5555351" cy="2998856"/>
              <a:chOff x="514887" y="2619782"/>
              <a:chExt cx="5555351" cy="299885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8"/>
              <a:srcRect t="28648"/>
              <a:stretch/>
            </p:blipFill>
            <p:spPr>
              <a:xfrm>
                <a:off x="2692761" y="2971799"/>
                <a:ext cx="3377477" cy="870003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887" y="2619782"/>
                <a:ext cx="1634491" cy="2639918"/>
              </a:xfrm>
              <a:prstGeom prst="rect">
                <a:avLst/>
              </a:prstGeom>
            </p:spPr>
          </p:pic>
          <p:grpSp>
            <p:nvGrpSpPr>
              <p:cNvPr id="119" name="그룹 118"/>
              <p:cNvGrpSpPr/>
              <p:nvPr/>
            </p:nvGrpSpPr>
            <p:grpSpPr>
              <a:xfrm>
                <a:off x="1482921" y="3409521"/>
                <a:ext cx="3408742" cy="2209117"/>
                <a:chOff x="1482921" y="3409521"/>
                <a:chExt cx="3408742" cy="2209117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2810137" y="4836963"/>
                  <a:ext cx="2081526" cy="7816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/>
                    <a:t>씨앗 분해 </a:t>
                  </a:r>
                  <a:r>
                    <a:rPr lang="en-US" altLang="ko-KR" dirty="0" smtClean="0"/>
                    <a:t>UI</a:t>
                  </a:r>
                  <a:endParaRPr lang="ko-KR" altLang="en-US"/>
                </a:p>
              </p:txBody>
            </p:sp>
            <p:sp>
              <p:nvSpPr>
                <p:cNvPr id="92" name="왼쪽 화살표 91"/>
                <p:cNvSpPr/>
                <p:nvPr/>
              </p:nvSpPr>
              <p:spPr>
                <a:xfrm rot="3600000">
                  <a:off x="1416842" y="4072009"/>
                  <a:ext cx="409280" cy="277121"/>
                </a:xfrm>
                <a:prstGeom prst="leftArrow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사각형 설명선 97"/>
                <p:cNvSpPr/>
                <p:nvPr/>
              </p:nvSpPr>
              <p:spPr>
                <a:xfrm>
                  <a:off x="1537158" y="3665220"/>
                  <a:ext cx="604062" cy="313324"/>
                </a:xfrm>
                <a:prstGeom prst="wedgeRectCallout">
                  <a:avLst>
                    <a:gd name="adj1" fmla="val -28402"/>
                    <a:gd name="adj2" fmla="val 72228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클릭</a:t>
                  </a:r>
                  <a:endParaRPr lang="ko-KR" altLang="en-US" sz="1000" dirty="0"/>
                </a:p>
              </p:txBody>
            </p:sp>
            <p:cxnSp>
              <p:nvCxnSpPr>
                <p:cNvPr id="111" name="직선 화살표 연결선 110"/>
                <p:cNvCxnSpPr>
                  <a:stCxn id="98" idx="3"/>
                </p:cNvCxnSpPr>
                <p:nvPr/>
              </p:nvCxnSpPr>
              <p:spPr>
                <a:xfrm flipV="1">
                  <a:off x="2141220" y="3409521"/>
                  <a:ext cx="577303" cy="41236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16" name="직사각형 115"/>
                <p:cNvSpPr/>
                <p:nvPr/>
              </p:nvSpPr>
              <p:spPr>
                <a:xfrm>
                  <a:off x="2827020" y="3444240"/>
                  <a:ext cx="1478280" cy="1905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18" name="꺾인 연결선 117"/>
                <p:cNvCxnSpPr>
                  <a:stCxn id="116" idx="3"/>
                </p:cNvCxnSpPr>
                <p:nvPr/>
              </p:nvCxnSpPr>
              <p:spPr>
                <a:xfrm>
                  <a:off x="4305300" y="3539490"/>
                  <a:ext cx="76242" cy="386108"/>
                </a:xfrm>
                <a:prstGeom prst="bentConnector2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직사각형 59"/>
              <p:cNvSpPr/>
              <p:nvPr/>
            </p:nvSpPr>
            <p:spPr>
              <a:xfrm>
                <a:off x="5563870" y="4390390"/>
                <a:ext cx="411480" cy="1905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꺾인 연결선 60"/>
              <p:cNvCxnSpPr>
                <a:stCxn id="60" idx="3"/>
                <a:endCxn id="88" idx="0"/>
              </p:cNvCxnSpPr>
              <p:nvPr/>
            </p:nvCxnSpPr>
            <p:spPr>
              <a:xfrm flipH="1">
                <a:off x="3850900" y="4485640"/>
                <a:ext cx="2124450" cy="351323"/>
              </a:xfrm>
              <a:prstGeom prst="bentConnector4">
                <a:avLst>
                  <a:gd name="adj1" fmla="val -10760"/>
                  <a:gd name="adj2" fmla="val 63556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"/>
          <p:cNvGrpSpPr/>
          <p:nvPr/>
        </p:nvGrpSpPr>
        <p:grpSpPr>
          <a:xfrm>
            <a:off x="3224428" y="5676266"/>
            <a:ext cx="3377393" cy="879900"/>
            <a:chOff x="3224428" y="5676266"/>
            <a:chExt cx="3377393" cy="879900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4428" y="5676266"/>
              <a:ext cx="3377393" cy="8799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9" t="19557" r="40829"/>
            <a:stretch/>
          </p:blipFill>
          <p:spPr>
            <a:xfrm>
              <a:off x="3327421" y="5848350"/>
              <a:ext cx="1016000" cy="70781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75478" y="5847727"/>
              <a:ext cx="30075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</a:rPr>
                <a:t>좋아</a:t>
              </a:r>
              <a:r>
                <a:rPr lang="en-US" altLang="ko-KR" sz="700" dirty="0">
                  <a:solidFill>
                    <a:schemeClr val="bg1"/>
                  </a:solidFill>
                </a:rPr>
                <a:t>! </a:t>
              </a:r>
              <a:r>
                <a:rPr lang="ko-KR" altLang="en-US" sz="700">
                  <a:solidFill>
                    <a:schemeClr val="bg1"/>
                  </a:solidFill>
                </a:rPr>
                <a:t>그럼 씨앗을 분해해주지</a:t>
              </a:r>
              <a:r>
                <a:rPr lang="en-US" altLang="ko-KR" sz="700" dirty="0">
                  <a:solidFill>
                    <a:schemeClr val="bg1"/>
                  </a:solidFill>
                </a:rPr>
                <a:t>. </a:t>
              </a:r>
              <a:r>
                <a:rPr lang="ko-KR" altLang="en-US" sz="700">
                  <a:solidFill>
                    <a:schemeClr val="bg1"/>
                  </a:solidFill>
                </a:rPr>
                <a:t>한번 분해된 씨앗에서 뭐가 나올까</a:t>
              </a:r>
              <a:r>
                <a:rPr lang="en-US" altLang="ko-KR" sz="700" dirty="0">
                  <a:solidFill>
                    <a:schemeClr val="bg1"/>
                  </a:solidFill>
                </a:rPr>
                <a:t>~~~</a:t>
              </a:r>
            </a:p>
            <a:p>
              <a:r>
                <a:rPr lang="ko-KR" altLang="en-US" sz="700" dirty="0">
                  <a:solidFill>
                    <a:schemeClr val="bg1"/>
                  </a:solidFill>
                </a:rPr>
                <a:t>그럼 시작한다</a:t>
              </a:r>
              <a:r>
                <a:rPr lang="en-US" altLang="ko-KR" sz="700" dirty="0">
                  <a:solidFill>
                    <a:schemeClr val="bg1"/>
                  </a:solidFill>
                </a:rPr>
                <a:t>! </a:t>
              </a:r>
              <a:r>
                <a:rPr lang="ko-KR" altLang="en-US" sz="700">
                  <a:solidFill>
                    <a:schemeClr val="bg1"/>
                  </a:solidFill>
                </a:rPr>
                <a:t>각오는 되어 있어</a:t>
              </a:r>
              <a:r>
                <a:rPr lang="en-US" altLang="ko-KR" sz="700" dirty="0">
                  <a:solidFill>
                    <a:schemeClr val="bg1"/>
                  </a:solidFill>
                </a:rPr>
                <a:t>?</a:t>
              </a:r>
              <a:endParaRPr lang="ko-KR" altLang="en-US" sz="7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09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242680" y="0"/>
            <a:ext cx="9135140" cy="6858000"/>
            <a:chOff x="1242680" y="0"/>
            <a:chExt cx="9135140" cy="6858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680" y="0"/>
              <a:ext cx="9135140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000250" y="752475"/>
              <a:ext cx="440055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00249" y="752475"/>
              <a:ext cx="440055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분해</a:t>
              </a:r>
              <a:endParaRPr lang="ko-KR" altLang="en-US" dirty="0"/>
            </a:p>
          </p:txBody>
        </p:sp>
        <p:sp>
          <p:nvSpPr>
            <p:cNvPr id="7" name="곱셈 기호 6"/>
            <p:cNvSpPr/>
            <p:nvPr/>
          </p:nvSpPr>
          <p:spPr>
            <a:xfrm>
              <a:off x="5861403" y="742048"/>
              <a:ext cx="516155" cy="516155"/>
            </a:xfrm>
            <a:prstGeom prst="mathMultiply">
              <a:avLst>
                <a:gd name="adj1" fmla="val 1798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인벤토리</a:t>
              </a:r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19065" y="141517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" name="1/2 액자 8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068088" y="3631347"/>
              <a:ext cx="4237534" cy="1612164"/>
              <a:chOff x="2068088" y="3974247"/>
              <a:chExt cx="4237534" cy="161216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847172" y="5172074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 하기</a:t>
                </a:r>
                <a:endParaRPr lang="ko-KR" altLang="en-US" dirty="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2068088" y="4407942"/>
                <a:ext cx="3393491" cy="2349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>
                <a:off x="4612963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5461579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3" name="직사각형 122"/>
              <p:cNvSpPr/>
              <p:nvPr/>
            </p:nvSpPr>
            <p:spPr>
              <a:xfrm>
                <a:off x="2071688" y="4405416"/>
                <a:ext cx="1852491" cy="2374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9" name="직선 연결선 108"/>
              <p:cNvCxnSpPr/>
              <p:nvPr/>
            </p:nvCxnSpPr>
            <p:spPr>
              <a:xfrm>
                <a:off x="2915731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3764347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6312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6788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6916" y="3974247"/>
                <a:ext cx="397338" cy="407933"/>
              </a:xfrm>
              <a:prstGeom prst="rect">
                <a:avLst/>
              </a:prstGeom>
            </p:spPr>
          </p:pic>
          <p:sp>
            <p:nvSpPr>
              <p:cNvPr id="133" name="직사각형 132"/>
              <p:cNvSpPr/>
              <p:nvPr/>
            </p:nvSpPr>
            <p:spPr>
              <a:xfrm>
                <a:off x="5597321" y="4405417"/>
                <a:ext cx="708301" cy="23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/>
                  <a:t>초기화</a:t>
                </a:r>
                <a:endParaRPr lang="ko-KR" altLang="en-US" sz="1000" dirty="0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070446" y="1360402"/>
              <a:ext cx="4245427" cy="935123"/>
              <a:chOff x="2070447" y="1360402"/>
              <a:chExt cx="3985968" cy="877973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씨앗 정보</a:t>
                  </a:r>
                  <a:endParaRPr lang="ko-KR" altLang="en-US" sz="900" dirty="0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</a:t>
                  </a:r>
                  <a:r>
                    <a:rPr lang="ko-KR" altLang="en-US" sz="900" dirty="0" smtClean="0"/>
                    <a:t>정보</a:t>
                  </a:r>
                  <a:endParaRPr lang="ko-KR" altLang="en-US" sz="900" dirty="0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정보</a:t>
                  </a:r>
                </a:p>
              </p:txBody>
            </p:sp>
          </p:grpSp>
          <p:grpSp>
            <p:nvGrpSpPr>
              <p:cNvPr id="16" name="그룹 15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grpSp>
          <p:nvGrpSpPr>
            <p:cNvPr id="146" name="그룹 145"/>
            <p:cNvGrpSpPr/>
            <p:nvPr/>
          </p:nvGrpSpPr>
          <p:grpSpPr>
            <a:xfrm>
              <a:off x="2077810" y="2432998"/>
              <a:ext cx="4245427" cy="935123"/>
              <a:chOff x="2070447" y="1360402"/>
              <a:chExt cx="3985968" cy="877973"/>
            </a:xfrm>
          </p:grpSpPr>
          <p:grpSp>
            <p:nvGrpSpPr>
              <p:cNvPr id="147" name="그룹 146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grpSp>
            <p:nvGrpSpPr>
              <p:cNvPr id="148" name="그룹 147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149" name="직사각형 148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sp>
          <p:nvSpPr>
            <p:cNvPr id="19" name="TextBox 18"/>
            <p:cNvSpPr txBox="1"/>
            <p:nvPr/>
          </p:nvSpPr>
          <p:spPr>
            <a:xfrm>
              <a:off x="2727072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100</a:t>
              </a:r>
              <a:endParaRPr lang="ko-KR" altLang="en-US" sz="90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3569203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411334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253466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777464" y="4065838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</a:t>
              </a:r>
              <a:r>
                <a:rPr lang="en-US" altLang="ko-KR" sz="900" dirty="0" smtClean="0"/>
                <a:t>10</a:t>
              </a:r>
              <a:endParaRPr lang="ko-KR" altLang="en-US" sz="900"/>
            </a:p>
          </p:txBody>
        </p:sp>
        <p:sp>
          <p:nvSpPr>
            <p:cNvPr id="164" name="곱셈 기호 163"/>
            <p:cNvSpPr/>
            <p:nvPr/>
          </p:nvSpPr>
          <p:spPr>
            <a:xfrm>
              <a:off x="2599700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곱셈 기호 164"/>
            <p:cNvSpPr/>
            <p:nvPr/>
          </p:nvSpPr>
          <p:spPr>
            <a:xfrm>
              <a:off x="3473594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4357098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563" y="1451417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245" y="1476845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348" y="1494818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그룹 22"/>
            <p:cNvGrpSpPr/>
            <p:nvPr/>
          </p:nvGrpSpPr>
          <p:grpSpPr>
            <a:xfrm>
              <a:off x="4672691" y="4915544"/>
              <a:ext cx="740840" cy="273845"/>
              <a:chOff x="4672691" y="4915544"/>
              <a:chExt cx="740840" cy="273845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672691" y="4920926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- 3000</a:t>
                </a:r>
                <a:endParaRPr lang="ko-KR" altLang="en-US" sz="900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5065344" y="4915544"/>
                <a:ext cx="348187" cy="273845"/>
              </a:xfrm>
              <a:prstGeom prst="rect">
                <a:avLst/>
              </a:prstGeom>
            </p:spPr>
          </p:pic>
        </p:grp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639" y="3631347"/>
              <a:ext cx="397338" cy="407933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6790659" y="965773"/>
              <a:ext cx="941697" cy="4255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전체</a:t>
              </a:r>
              <a:endParaRPr lang="ko-KR" altLang="en-US" b="1" dirty="0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951901" y="1811011"/>
            <a:ext cx="8201026" cy="6019800"/>
            <a:chOff x="2000249" y="371475"/>
            <a:chExt cx="8201026" cy="6019800"/>
          </a:xfrm>
        </p:grpSpPr>
        <p:sp>
          <p:nvSpPr>
            <p:cNvPr id="97" name="직사각형 96"/>
            <p:cNvSpPr/>
            <p:nvPr/>
          </p:nvSpPr>
          <p:spPr>
            <a:xfrm>
              <a:off x="2000250" y="752475"/>
              <a:ext cx="440055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753225" y="371475"/>
              <a:ext cx="3448050" cy="601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000249" y="752475"/>
              <a:ext cx="4400550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분해</a:t>
              </a:r>
              <a:endParaRPr lang="ko-KR" altLang="en-US" dirty="0"/>
            </a:p>
          </p:txBody>
        </p:sp>
        <p:sp>
          <p:nvSpPr>
            <p:cNvPr id="100" name="곱셈 기호 99"/>
            <p:cNvSpPr/>
            <p:nvPr/>
          </p:nvSpPr>
          <p:spPr>
            <a:xfrm>
              <a:off x="5861403" y="742048"/>
              <a:ext cx="516155" cy="516155"/>
            </a:xfrm>
            <a:prstGeom prst="mathMultiply">
              <a:avLst>
                <a:gd name="adj1" fmla="val 1798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753224" y="371475"/>
              <a:ext cx="3448051" cy="495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인벤토리</a:t>
              </a:r>
              <a:endParaRPr lang="ko-KR" altLang="en-US" dirty="0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6790660" y="1390649"/>
              <a:ext cx="3286789" cy="433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6819065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940633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9062200" y="1685926"/>
              <a:ext cx="962369" cy="120015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6819065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7940633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9062200" y="2933701"/>
              <a:ext cx="962369" cy="12001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9253978" y="892751"/>
              <a:ext cx="823471" cy="4502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개</a:t>
              </a:r>
              <a:endParaRPr lang="ko-KR" altLang="en-US" sz="1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819065" y="1415177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씨앗</a:t>
              </a:r>
              <a:r>
                <a:rPr lang="en-US" altLang="ko-KR" sz="1000" dirty="0" smtClean="0"/>
                <a:t>&gt;</a:t>
              </a:r>
              <a:r>
                <a:rPr lang="ko-KR" altLang="en-US" sz="1000" smtClean="0"/>
                <a:t>전체</a:t>
              </a:r>
              <a:endParaRPr lang="ko-KR" altLang="en-US" sz="100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8917778" y="1444618"/>
              <a:ext cx="788197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전체</a:t>
              </a:r>
              <a:endParaRPr lang="ko-KR" altLang="en-US" sz="10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9705976" y="1444618"/>
              <a:ext cx="318594" cy="1936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18" name="1/2 액자 117"/>
            <p:cNvSpPr/>
            <p:nvPr/>
          </p:nvSpPr>
          <p:spPr>
            <a:xfrm rot="13500000">
              <a:off x="9796612" y="1431528"/>
              <a:ext cx="137321" cy="137321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6819065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940633" y="2640041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9062200" y="2640040"/>
              <a:ext cx="962369" cy="2460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6819065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7940633" y="3887816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9062200" y="3887815"/>
              <a:ext cx="962369" cy="2460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씨앗 정보</a:t>
              </a:r>
              <a:endParaRPr lang="ko-KR" altLang="en-US" sz="1000" dirty="0"/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2068088" y="3631347"/>
              <a:ext cx="4237534" cy="1612164"/>
              <a:chOff x="2068088" y="3974247"/>
              <a:chExt cx="4237534" cy="1612164"/>
            </a:xfrm>
          </p:grpSpPr>
          <p:sp>
            <p:nvSpPr>
              <p:cNvPr id="217" name="직사각형 216"/>
              <p:cNvSpPr/>
              <p:nvPr/>
            </p:nvSpPr>
            <p:spPr>
              <a:xfrm>
                <a:off x="2847172" y="5172074"/>
                <a:ext cx="2706705" cy="4143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분해 하기</a:t>
                </a:r>
                <a:endParaRPr lang="ko-KR" altLang="en-US" dirty="0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068088" y="4407942"/>
                <a:ext cx="3393491" cy="2349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9" name="직선 연결선 218"/>
              <p:cNvCxnSpPr/>
              <p:nvPr/>
            </p:nvCxnSpPr>
            <p:spPr>
              <a:xfrm>
                <a:off x="4612963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0" name="직선 연결선 219"/>
              <p:cNvCxnSpPr/>
              <p:nvPr/>
            </p:nvCxnSpPr>
            <p:spPr>
              <a:xfrm>
                <a:off x="5461579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1" name="직사각형 220"/>
              <p:cNvSpPr/>
              <p:nvPr/>
            </p:nvSpPr>
            <p:spPr>
              <a:xfrm>
                <a:off x="2071688" y="4405416"/>
                <a:ext cx="1852491" cy="23747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2" name="직선 연결선 221"/>
              <p:cNvCxnSpPr/>
              <p:nvPr/>
            </p:nvCxnSpPr>
            <p:spPr>
              <a:xfrm>
                <a:off x="2915731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3" name="직선 연결선 222"/>
              <p:cNvCxnSpPr/>
              <p:nvPr/>
            </p:nvCxnSpPr>
            <p:spPr>
              <a:xfrm>
                <a:off x="3764347" y="4332784"/>
                <a:ext cx="1" cy="368029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224" name="그림 2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6312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225" name="그림 2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6788" y="4034288"/>
                <a:ext cx="381444" cy="287850"/>
              </a:xfrm>
              <a:prstGeom prst="rect">
                <a:avLst/>
              </a:prstGeom>
            </p:spPr>
          </p:pic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6916" y="3974247"/>
                <a:ext cx="397338" cy="407933"/>
              </a:xfrm>
              <a:prstGeom prst="rect">
                <a:avLst/>
              </a:prstGeom>
            </p:spPr>
          </p:pic>
          <p:sp>
            <p:nvSpPr>
              <p:cNvPr id="227" name="직사각형 226"/>
              <p:cNvSpPr/>
              <p:nvPr/>
            </p:nvSpPr>
            <p:spPr>
              <a:xfrm>
                <a:off x="5597321" y="4405417"/>
                <a:ext cx="708301" cy="2374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/>
                  <a:t>초기화</a:t>
                </a:r>
                <a:endParaRPr lang="ko-KR" altLang="en-US" sz="1000" dirty="0"/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2070446" y="1360402"/>
              <a:ext cx="4245427" cy="935123"/>
              <a:chOff x="2070447" y="1360402"/>
              <a:chExt cx="3985968" cy="877973"/>
            </a:xfrm>
          </p:grpSpPr>
          <p:grpSp>
            <p:nvGrpSpPr>
              <p:cNvPr id="205" name="그룹 204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211" name="직사각형 210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4" name="직사각형 213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smtClean="0"/>
                    <a:t>씨앗 정보</a:t>
                  </a:r>
                  <a:endParaRPr lang="ko-KR" altLang="en-US" sz="900" dirty="0"/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</a:t>
                  </a:r>
                  <a:r>
                    <a:rPr lang="ko-KR" altLang="en-US" sz="900" dirty="0" smtClean="0"/>
                    <a:t>정보</a:t>
                  </a:r>
                  <a:endParaRPr lang="ko-KR" altLang="en-US" sz="900" dirty="0"/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/>
                    <a:t>씨앗 정보</a:t>
                  </a:r>
                </a:p>
              </p:txBody>
            </p:sp>
          </p:grpSp>
          <p:grpSp>
            <p:nvGrpSpPr>
              <p:cNvPr id="206" name="그룹 205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207" name="직사각형 206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grpSp>
          <p:nvGrpSpPr>
            <p:cNvPr id="130" name="그룹 129"/>
            <p:cNvGrpSpPr/>
            <p:nvPr/>
          </p:nvGrpSpPr>
          <p:grpSpPr>
            <a:xfrm>
              <a:off x="2077810" y="2432998"/>
              <a:ext cx="4245427" cy="935123"/>
              <a:chOff x="2070447" y="1360402"/>
              <a:chExt cx="3985968" cy="877973"/>
            </a:xfrm>
          </p:grpSpPr>
          <p:grpSp>
            <p:nvGrpSpPr>
              <p:cNvPr id="193" name="그룹 192"/>
              <p:cNvGrpSpPr/>
              <p:nvPr/>
            </p:nvGrpSpPr>
            <p:grpSpPr>
              <a:xfrm>
                <a:off x="2070447" y="1360402"/>
                <a:ext cx="2344996" cy="877973"/>
                <a:chOff x="2070447" y="1360402"/>
                <a:chExt cx="3205504" cy="1200150"/>
              </a:xfrm>
            </p:grpSpPr>
            <p:sp>
              <p:nvSpPr>
                <p:cNvPr id="199" name="직사각형 198"/>
                <p:cNvSpPr/>
                <p:nvPr/>
              </p:nvSpPr>
              <p:spPr>
                <a:xfrm>
                  <a:off x="2070447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>
                  <a:off x="3192015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4313582" y="1360402"/>
                  <a:ext cx="962369" cy="12001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2070447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3192015" y="2314517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>
                  <a:off x="4313582" y="2314516"/>
                  <a:ext cx="962369" cy="2460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  <p:grpSp>
            <p:nvGrpSpPr>
              <p:cNvPr id="194" name="그룹 193"/>
              <p:cNvGrpSpPr/>
              <p:nvPr/>
            </p:nvGrpSpPr>
            <p:grpSpPr>
              <a:xfrm>
                <a:off x="4531905" y="1360402"/>
                <a:ext cx="1524510" cy="877973"/>
                <a:chOff x="2222847" y="1512802"/>
                <a:chExt cx="1524510" cy="877973"/>
              </a:xfrm>
            </p:grpSpPr>
            <p:sp>
              <p:nvSpPr>
                <p:cNvPr id="195" name="직사각형 194"/>
                <p:cNvSpPr/>
                <p:nvPr/>
              </p:nvSpPr>
              <p:spPr>
                <a:xfrm>
                  <a:off x="2222847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3043333" y="1512802"/>
                  <a:ext cx="704024" cy="87797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2222847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3043333" y="2210787"/>
                  <a:ext cx="704024" cy="1799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</p:grpSp>
        </p:grpSp>
        <p:sp>
          <p:nvSpPr>
            <p:cNvPr id="132" name="TextBox 131"/>
            <p:cNvSpPr txBox="1"/>
            <p:nvPr/>
          </p:nvSpPr>
          <p:spPr>
            <a:xfrm>
              <a:off x="2727072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100</a:t>
              </a:r>
              <a:endParaRPr lang="ko-KR" altLang="en-US" sz="90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569203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2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11334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253466" y="4321720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00</a:t>
              </a:r>
              <a:endParaRPr lang="ko-KR" altLang="en-US" sz="90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777464" y="4065838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</a:t>
              </a:r>
              <a:r>
                <a:rPr lang="en-US" altLang="ko-KR" sz="900" dirty="0" smtClean="0"/>
                <a:t>10</a:t>
              </a:r>
              <a:endParaRPr lang="ko-KR" altLang="en-US" sz="900"/>
            </a:p>
          </p:txBody>
        </p:sp>
        <p:sp>
          <p:nvSpPr>
            <p:cNvPr id="172" name="곱셈 기호 171"/>
            <p:cNvSpPr/>
            <p:nvPr/>
          </p:nvSpPr>
          <p:spPr>
            <a:xfrm>
              <a:off x="2599700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곱셈 기호 172"/>
            <p:cNvSpPr/>
            <p:nvPr/>
          </p:nvSpPr>
          <p:spPr>
            <a:xfrm>
              <a:off x="3473594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곱셈 기호 173"/>
            <p:cNvSpPr/>
            <p:nvPr/>
          </p:nvSpPr>
          <p:spPr>
            <a:xfrm>
              <a:off x="4357098" y="1356288"/>
              <a:ext cx="218351" cy="218351"/>
            </a:xfrm>
            <a:prstGeom prst="mathMultiply">
              <a:avLst>
                <a:gd name="adj1" fmla="val 7834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5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789" y="1723902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5451" y="1756950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34" y="1759683"/>
              <a:ext cx="832731" cy="83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6" descr="http://icons.iconarchive.com/icons/aha-soft/jewelry/128/Gem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563" y="1451417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9" name="Picture 8" descr="http://icons.iconarchive.com/icons/aha-soft/jewelry/128/Topaz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245" y="1476845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0" descr="http://icons.iconarchive.com/icons/artdesigner/my-secret/128/diamond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348" y="1494818"/>
              <a:ext cx="568766" cy="56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12" descr="http://www.wpclipart.com/geography/islands/island_icon_roun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870" y="3032699"/>
              <a:ext cx="782568" cy="7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14" descr="http://tarotreadingsbymarthareed.com/wp-content/uploads/2016/03/Three-of-Cups-II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532" y="2974314"/>
              <a:ext cx="638241" cy="85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8" descr="http://s.nx.com/S2/Game/maplestory2/maview/img/npc/11000508_EnchantMaster1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5" r="15257"/>
            <a:stretch/>
          </p:blipFill>
          <p:spPr bwMode="auto">
            <a:xfrm>
              <a:off x="8139653" y="2899352"/>
              <a:ext cx="588802" cy="971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4" name="그룹 183"/>
            <p:cNvGrpSpPr/>
            <p:nvPr/>
          </p:nvGrpSpPr>
          <p:grpSpPr>
            <a:xfrm>
              <a:off x="4672691" y="4915544"/>
              <a:ext cx="740840" cy="273845"/>
              <a:chOff x="4672691" y="4915544"/>
              <a:chExt cx="740840" cy="273845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4672691" y="4920926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/>
                  <a:t>- 3000</a:t>
                </a:r>
                <a:endParaRPr lang="ko-KR" altLang="en-US" sz="900"/>
              </a:p>
            </p:txBody>
          </p:sp>
          <p:pic>
            <p:nvPicPr>
              <p:cNvPr id="192" name="그림 191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75" t="9591" b="10547"/>
              <a:stretch/>
            </p:blipFill>
            <p:spPr>
              <a:xfrm>
                <a:off x="5065344" y="4915544"/>
                <a:ext cx="348187" cy="273845"/>
              </a:xfrm>
              <a:prstGeom prst="rect">
                <a:avLst/>
              </a:prstGeom>
            </p:spPr>
          </p:pic>
        </p:grpSp>
        <p:pic>
          <p:nvPicPr>
            <p:cNvPr id="185" name="그림 18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" r="9715" b="5950"/>
            <a:stretch/>
          </p:blipFill>
          <p:spPr>
            <a:xfrm>
              <a:off x="6880789" y="5748842"/>
              <a:ext cx="3119438" cy="618114"/>
            </a:xfrm>
            <a:prstGeom prst="rect">
              <a:avLst/>
            </a:prstGeom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8639" y="3631347"/>
              <a:ext cx="397338" cy="407933"/>
            </a:xfrm>
            <a:prstGeom prst="rect">
              <a:avLst/>
            </a:prstGeom>
          </p:spPr>
        </p:pic>
        <p:grpSp>
          <p:nvGrpSpPr>
            <p:cNvPr id="187" name="그룹 186"/>
            <p:cNvGrpSpPr/>
            <p:nvPr/>
          </p:nvGrpSpPr>
          <p:grpSpPr>
            <a:xfrm>
              <a:off x="6790661" y="1044905"/>
              <a:ext cx="2312150" cy="355675"/>
              <a:chOff x="6790661" y="1018905"/>
              <a:chExt cx="2481168" cy="381675"/>
            </a:xfrm>
          </p:grpSpPr>
          <p:sp>
            <p:nvSpPr>
              <p:cNvPr id="188" name="직사각형 187"/>
              <p:cNvSpPr/>
              <p:nvPr/>
            </p:nvSpPr>
            <p:spPr>
              <a:xfrm>
                <a:off x="6790661" y="1022876"/>
                <a:ext cx="813837" cy="3677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전체</a:t>
                </a:r>
                <a:endParaRPr lang="ko-KR" altLang="en-US" sz="1400" b="1" dirty="0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7601375" y="1018905"/>
                <a:ext cx="835227" cy="377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smtClean="0"/>
                  <a:t>씨앗</a:t>
                </a:r>
                <a:endParaRPr lang="ko-KR" altLang="en-US" sz="1400" b="1" dirty="0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8436602" y="1023141"/>
                <a:ext cx="835227" cy="37743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/>
                  <a:t>작물</a:t>
                </a:r>
                <a:endParaRPr lang="ko-KR" alt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90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6818</TotalTime>
  <Words>2001</Words>
  <Application>Microsoft Office PowerPoint</Application>
  <PresentationFormat>와이드스크린</PresentationFormat>
  <Paragraphs>739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홈가든 시즌 5 제안</vt:lpstr>
      <vt:lpstr>홈가든 시즌 5 전체 시스템</vt:lpstr>
      <vt:lpstr>홈가든 시즌 5 전체 시스템</vt:lpstr>
      <vt:lpstr>홈가든 시즌 5 전체 시스템</vt:lpstr>
      <vt:lpstr>작물 심기 &amp; 업그레이드</vt:lpstr>
      <vt:lpstr>PowerPoint 프레젠테이션</vt:lpstr>
      <vt:lpstr>PowerPoint 프레젠테이션</vt:lpstr>
      <vt:lpstr>작물 / 작물 씨앗 분해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작물 / 작물 씨앗 분해</vt:lpstr>
      <vt:lpstr>PowerPoint 프레젠테이션</vt:lpstr>
      <vt:lpstr>작물 변경권</vt:lpstr>
      <vt:lpstr>PowerPoint 프레젠테이션</vt:lpstr>
      <vt:lpstr>PowerPoint 프레젠테이션</vt:lpstr>
      <vt:lpstr>PowerPoint 프레젠테이션</vt:lpstr>
      <vt:lpstr>PowerPoint 프레젠테이션</vt:lpstr>
      <vt:lpstr>시즌 5 일반 작물 컨셉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544</cp:revision>
  <dcterms:created xsi:type="dcterms:W3CDTF">2016-12-16T01:29:19Z</dcterms:created>
  <dcterms:modified xsi:type="dcterms:W3CDTF">2017-11-30T09:09:54Z</dcterms:modified>
</cp:coreProperties>
</file>